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6858000" cx="9144000"/>
  <p:notesSz cx="6858000" cy="9144000"/>
  <p:embeddedFontLst>
    <p:embeddedFont>
      <p:font typeface="Raleway"/>
      <p:regular r:id="rId27"/>
      <p:bold r:id="rId28"/>
      <p:italic r:id="rId29"/>
      <p:boldItalic r:id="rId30"/>
    </p:embeddedFont>
    <p:embeddedFont>
      <p:font typeface="Roboto"/>
      <p:regular r:id="rId31"/>
      <p:bold r:id="rId32"/>
      <p:italic r:id="rId33"/>
      <p:boldItalic r:id="rId34"/>
    </p:embeddedFont>
    <p:embeddedFont>
      <p:font typeface="Caveat"/>
      <p:regular r:id="rId35"/>
      <p:bold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aleway-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regular.fntdata"/><Relationship Id="rId30" Type="http://schemas.openxmlformats.org/officeDocument/2006/relationships/font" Target="fonts/Raleway-boldItalic.fntdata"/><Relationship Id="rId11" Type="http://schemas.openxmlformats.org/officeDocument/2006/relationships/slide" Target="slides/slide7.xml"/><Relationship Id="rId33" Type="http://schemas.openxmlformats.org/officeDocument/2006/relationships/font" Target="fonts/Roboto-italic.fntdata"/><Relationship Id="rId10" Type="http://schemas.openxmlformats.org/officeDocument/2006/relationships/slide" Target="slides/slide6.xml"/><Relationship Id="rId32" Type="http://schemas.openxmlformats.org/officeDocument/2006/relationships/font" Target="fonts/Roboto-bold.fntdata"/><Relationship Id="rId13" Type="http://schemas.openxmlformats.org/officeDocument/2006/relationships/slide" Target="slides/slide9.xml"/><Relationship Id="rId35" Type="http://schemas.openxmlformats.org/officeDocument/2006/relationships/font" Target="fonts/Caveat-regular.fntdata"/><Relationship Id="rId12" Type="http://schemas.openxmlformats.org/officeDocument/2006/relationships/slide" Target="slides/slide8.xml"/><Relationship Id="rId34" Type="http://schemas.openxmlformats.org/officeDocument/2006/relationships/font" Target="fonts/Roboto-boldItalic.fntdata"/><Relationship Id="rId15" Type="http://schemas.openxmlformats.org/officeDocument/2006/relationships/slide" Target="slides/slide11.xml"/><Relationship Id="rId37" Type="http://schemas.openxmlformats.org/officeDocument/2006/relationships/font" Target="fonts/Lato-regular.fntdata"/><Relationship Id="rId14" Type="http://schemas.openxmlformats.org/officeDocument/2006/relationships/slide" Target="slides/slide10.xml"/><Relationship Id="rId36" Type="http://schemas.openxmlformats.org/officeDocument/2006/relationships/font" Target="fonts/Caveat-bold.fntdata"/><Relationship Id="rId17" Type="http://schemas.openxmlformats.org/officeDocument/2006/relationships/slide" Target="slides/slide13.xml"/><Relationship Id="rId39" Type="http://schemas.openxmlformats.org/officeDocument/2006/relationships/font" Target="fonts/Lato-italic.fntdata"/><Relationship Id="rId16" Type="http://schemas.openxmlformats.org/officeDocument/2006/relationships/slide" Target="slides/slide12.xml"/><Relationship Id="rId38" Type="http://schemas.openxmlformats.org/officeDocument/2006/relationships/font" Target="fonts/Lato-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457200" rtl="0">
              <a:lnSpc>
                <a:spcPct val="115000"/>
              </a:lnSpc>
              <a:spcBef>
                <a:spcPts val="0"/>
              </a:spcBef>
              <a:spcAft>
                <a:spcPts val="0"/>
              </a:spcAft>
              <a:buClr>
                <a:schemeClr val="accent1"/>
              </a:buClr>
              <a:buSzPts val="800"/>
              <a:buFont typeface="Lato"/>
              <a:buChar char="●"/>
            </a:pPr>
            <a:r>
              <a:rPr lang="en" sz="800">
                <a:solidFill>
                  <a:schemeClr val="accent1"/>
                </a:solidFill>
                <a:latin typeface="Lato"/>
                <a:ea typeface="Lato"/>
                <a:cs typeface="Lato"/>
                <a:sym typeface="Lato"/>
              </a:rPr>
              <a:t>Finally,  we come to what we term as the pre-explosion era</a:t>
            </a:r>
            <a:endParaRPr sz="800">
              <a:solidFill>
                <a:schemeClr val="accent1"/>
              </a:solidFill>
              <a:latin typeface="Lato"/>
              <a:ea typeface="Lato"/>
              <a:cs typeface="Lato"/>
              <a:sym typeface="Lato"/>
            </a:endParaRPr>
          </a:p>
          <a:p>
            <a:pPr indent="-279400" lvl="0" marL="457200" rtl="0">
              <a:lnSpc>
                <a:spcPct val="115000"/>
              </a:lnSpc>
              <a:spcBef>
                <a:spcPts val="0"/>
              </a:spcBef>
              <a:spcAft>
                <a:spcPts val="0"/>
              </a:spcAft>
              <a:buClr>
                <a:schemeClr val="accent1"/>
              </a:buClr>
              <a:buSzPts val="800"/>
              <a:buFont typeface="Lato"/>
              <a:buChar char="●"/>
            </a:pPr>
            <a:r>
              <a:rPr lang="en" sz="800">
                <a:solidFill>
                  <a:schemeClr val="accent1"/>
                </a:solidFill>
                <a:latin typeface="Lato"/>
                <a:ea typeface="Lato"/>
                <a:cs typeface="Lato"/>
                <a:sym typeface="Lato"/>
              </a:rPr>
              <a:t>Here, we observed a drastic cluster growth</a:t>
            </a:r>
            <a:endParaRPr sz="800">
              <a:solidFill>
                <a:schemeClr val="accent1"/>
              </a:solidFill>
              <a:latin typeface="Lato"/>
              <a:ea typeface="Lato"/>
              <a:cs typeface="Lato"/>
              <a:sym typeface="Lato"/>
            </a:endParaRPr>
          </a:p>
          <a:p>
            <a:pPr indent="-279400" lvl="0" marL="457200" rtl="0">
              <a:lnSpc>
                <a:spcPct val="115000"/>
              </a:lnSpc>
              <a:spcBef>
                <a:spcPts val="0"/>
              </a:spcBef>
              <a:spcAft>
                <a:spcPts val="0"/>
              </a:spcAft>
              <a:buClr>
                <a:schemeClr val="accent1"/>
              </a:buClr>
              <a:buSzPts val="800"/>
              <a:buFont typeface="Lato"/>
              <a:buChar char="●"/>
            </a:pPr>
            <a:r>
              <a:rPr lang="en" sz="800">
                <a:solidFill>
                  <a:schemeClr val="accent1"/>
                </a:solidFill>
                <a:latin typeface="Lato"/>
                <a:ea typeface="Lato"/>
                <a:cs typeface="Lato"/>
                <a:sym typeface="Lato"/>
              </a:rPr>
              <a:t>We also started seeing wider flows (50% and more)  from clusters to clusters</a:t>
            </a:r>
            <a:endParaRPr sz="800">
              <a:solidFill>
                <a:schemeClr val="accent1"/>
              </a:solidFill>
              <a:latin typeface="Lato"/>
              <a:ea typeface="Lato"/>
              <a:cs typeface="Lato"/>
              <a:sym typeface="Lato"/>
            </a:endParaRPr>
          </a:p>
          <a:p>
            <a:pPr indent="-279400" lvl="0" marL="457200" rtl="0">
              <a:lnSpc>
                <a:spcPct val="115000"/>
              </a:lnSpc>
              <a:spcBef>
                <a:spcPts val="0"/>
              </a:spcBef>
              <a:spcAft>
                <a:spcPts val="0"/>
              </a:spcAft>
              <a:buClr>
                <a:schemeClr val="accent1"/>
              </a:buClr>
              <a:buSzPts val="800"/>
              <a:buFont typeface="Lato"/>
              <a:buChar char="●"/>
            </a:pPr>
            <a:r>
              <a:rPr lang="en" sz="800">
                <a:solidFill>
                  <a:schemeClr val="accent1"/>
                </a:solidFill>
                <a:latin typeface="Lato"/>
                <a:ea typeface="Lato"/>
                <a:cs typeface="Lato"/>
                <a:sym typeface="Lato"/>
              </a:rPr>
              <a:t>Seeing much more diversity in interest continuity rate =&gt; that means users start adhering to cluster with same interest</a:t>
            </a:r>
            <a:endParaRPr sz="800">
              <a:solidFill>
                <a:schemeClr val="accent1"/>
              </a:solidFill>
              <a:latin typeface="Lato"/>
              <a:ea typeface="Lato"/>
              <a:cs typeface="Lato"/>
              <a:sym typeface="Lato"/>
            </a:endParaRPr>
          </a:p>
          <a:p>
            <a:pPr indent="-279400" lvl="0" marL="457200" rtl="0">
              <a:lnSpc>
                <a:spcPct val="115000"/>
              </a:lnSpc>
              <a:spcBef>
                <a:spcPts val="0"/>
              </a:spcBef>
              <a:spcAft>
                <a:spcPts val="0"/>
              </a:spcAft>
              <a:buClr>
                <a:schemeClr val="accent1"/>
              </a:buClr>
              <a:buSzPts val="800"/>
              <a:buFont typeface="Lato"/>
              <a:buChar char="●"/>
            </a:pPr>
            <a:r>
              <a:rPr lang="en" sz="800">
                <a:solidFill>
                  <a:schemeClr val="accent1"/>
                </a:solidFill>
                <a:latin typeface="Lato"/>
                <a:ea typeface="Lato"/>
                <a:cs typeface="Lato"/>
                <a:sym typeface="Lato"/>
              </a:rPr>
              <a:t>For instance  about 6% of the clusters will have 50% of the cluster shift interest</a:t>
            </a:r>
            <a:endParaRPr sz="800">
              <a:solidFill>
                <a:schemeClr val="accent1"/>
              </a:solidFill>
              <a:latin typeface="Lato"/>
              <a:ea typeface="Lato"/>
              <a:cs typeface="Lato"/>
              <a:sym typeface="Lato"/>
            </a:endParaRPr>
          </a:p>
          <a:p>
            <a:pPr indent="0" lvl="0" marL="0" rtl="0">
              <a:spcBef>
                <a:spcPts val="1600"/>
              </a:spcBef>
              <a:spcAft>
                <a:spcPts val="0"/>
              </a:spcAft>
              <a:buNone/>
            </a:pPr>
            <a:r>
              <a:t/>
            </a:r>
            <a:endParaRPr sz="800">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following snapshot (similar pattern)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following snapshot (similar pattern)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following snapshot (similar pattern)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sz="800">
              <a:solidFill>
                <a:schemeClr val="accent1"/>
              </a:solidFill>
              <a:latin typeface="Lato"/>
              <a:ea typeface="Lato"/>
              <a:cs typeface="Lato"/>
              <a:sym typeface="Lato"/>
            </a:endParaRPr>
          </a:p>
          <a:p>
            <a:pPr indent="-279400" lvl="0" marL="457200" rtl="0">
              <a:lnSpc>
                <a:spcPct val="115000"/>
              </a:lnSpc>
              <a:spcBef>
                <a:spcPts val="1600"/>
              </a:spcBef>
              <a:spcAft>
                <a:spcPts val="0"/>
              </a:spcAft>
              <a:buClr>
                <a:schemeClr val="accent1"/>
              </a:buClr>
              <a:buSzPts val="800"/>
              <a:buFont typeface="Lato"/>
              <a:buChar char="●"/>
            </a:pPr>
            <a:r>
              <a:rPr lang="en" sz="800">
                <a:solidFill>
                  <a:schemeClr val="accent1"/>
                </a:solidFill>
                <a:latin typeface="Lato"/>
                <a:ea typeface="Lato"/>
                <a:cs typeface="Lato"/>
                <a:sym typeface="Lato"/>
              </a:rPr>
              <a:t>In this flow graph, actually right before/at the beginning of what we term the explosion in growth era, you see that visually it is much more darker and dense.</a:t>
            </a:r>
            <a:endParaRPr sz="800">
              <a:solidFill>
                <a:schemeClr val="accent1"/>
              </a:solidFill>
              <a:latin typeface="Lato"/>
              <a:ea typeface="Lato"/>
              <a:cs typeface="Lato"/>
              <a:sym typeface="Lato"/>
            </a:endParaRPr>
          </a:p>
          <a:p>
            <a:pPr indent="-279400" lvl="0" marL="457200" rtl="0">
              <a:lnSpc>
                <a:spcPct val="115000"/>
              </a:lnSpc>
              <a:spcBef>
                <a:spcPts val="0"/>
              </a:spcBef>
              <a:spcAft>
                <a:spcPts val="0"/>
              </a:spcAft>
              <a:buClr>
                <a:schemeClr val="accent1"/>
              </a:buClr>
              <a:buSzPts val="800"/>
              <a:buFont typeface="Lato"/>
              <a:buChar char="●"/>
            </a:pPr>
            <a:r>
              <a:rPr lang="en" sz="800">
                <a:solidFill>
                  <a:schemeClr val="accent1"/>
                </a:solidFill>
                <a:latin typeface="Lato"/>
                <a:ea typeface="Lato"/>
                <a:cs typeface="Lato"/>
                <a:sym typeface="Lato"/>
              </a:rPr>
              <a:t>In fact, the mean outgoing flow of 12.39 per cluster is the largest mean outgoing flow that  we observe through our snapshots  </a:t>
            </a:r>
            <a:endParaRPr sz="800">
              <a:solidFill>
                <a:schemeClr val="accent1"/>
              </a:solidFill>
              <a:latin typeface="Lato"/>
              <a:ea typeface="Lato"/>
              <a:cs typeface="Lato"/>
              <a:sym typeface="Lato"/>
            </a:endParaRPr>
          </a:p>
          <a:p>
            <a:pPr indent="-279400" lvl="0" marL="457200" rtl="0">
              <a:lnSpc>
                <a:spcPct val="115000"/>
              </a:lnSpc>
              <a:spcBef>
                <a:spcPts val="0"/>
              </a:spcBef>
              <a:spcAft>
                <a:spcPts val="0"/>
              </a:spcAft>
              <a:buClr>
                <a:schemeClr val="accent1"/>
              </a:buClr>
              <a:buSzPts val="800"/>
              <a:buFont typeface="Lato"/>
              <a:buChar char="●"/>
            </a:pPr>
            <a:r>
              <a:rPr lang="en" sz="800">
                <a:solidFill>
                  <a:schemeClr val="accent1"/>
                </a:solidFill>
                <a:latin typeface="Lato"/>
                <a:ea typeface="Lato"/>
                <a:cs typeface="Lato"/>
                <a:sym typeface="Lato"/>
              </a:rPr>
              <a:t>You can see the User number already rising to 65,000 and evidently, the large number of flows go from one source cluster to interact with multiple other interest communities</a:t>
            </a:r>
            <a:endParaRPr sz="800">
              <a:solidFill>
                <a:schemeClr val="accent1"/>
              </a:solidFill>
              <a:latin typeface="Lato"/>
              <a:ea typeface="Lato"/>
              <a:cs typeface="Lato"/>
              <a:sym typeface="Lato"/>
            </a:endParaRPr>
          </a:p>
          <a:p>
            <a:pPr indent="-279400" lvl="0" marL="457200" rtl="0">
              <a:lnSpc>
                <a:spcPct val="115000"/>
              </a:lnSpc>
              <a:spcBef>
                <a:spcPts val="0"/>
              </a:spcBef>
              <a:spcAft>
                <a:spcPts val="0"/>
              </a:spcAft>
              <a:buClr>
                <a:schemeClr val="accent1"/>
              </a:buClr>
              <a:buSzPts val="800"/>
              <a:buFont typeface="Lato"/>
              <a:buChar char="●"/>
            </a:pPr>
            <a:r>
              <a:rPr lang="en" sz="800">
                <a:solidFill>
                  <a:schemeClr val="accent1"/>
                </a:solidFill>
                <a:latin typeface="Lato"/>
                <a:ea typeface="Lato"/>
                <a:cs typeface="Lato"/>
                <a:sym typeface="Lato"/>
              </a:rPr>
              <a:t>This flow/interaction shows up in the graph with the visually seen flowing pattern and the visual density </a:t>
            </a:r>
            <a:endParaRPr sz="800">
              <a:solidFill>
                <a:schemeClr val="accent1"/>
              </a:solidFill>
              <a:latin typeface="Lato"/>
              <a:ea typeface="Lato"/>
              <a:cs typeface="Lato"/>
              <a:sym typeface="Lato"/>
            </a:endParaRPr>
          </a:p>
          <a:p>
            <a:pPr indent="-279400" lvl="0" marL="457200" rtl="0">
              <a:lnSpc>
                <a:spcPct val="115000"/>
              </a:lnSpc>
              <a:spcBef>
                <a:spcPts val="0"/>
              </a:spcBef>
              <a:spcAft>
                <a:spcPts val="0"/>
              </a:spcAft>
              <a:buClr>
                <a:schemeClr val="accent1"/>
              </a:buClr>
              <a:buSzPts val="800"/>
              <a:buFont typeface="Lato"/>
              <a:buChar char="●"/>
            </a:pPr>
            <a:r>
              <a:rPr lang="en" sz="800">
                <a:solidFill>
                  <a:schemeClr val="accent1"/>
                </a:solidFill>
                <a:latin typeface="Lato"/>
                <a:ea typeface="Lato"/>
                <a:cs typeface="Lato"/>
                <a:sym typeface="Lato"/>
              </a:rPr>
              <a:t>Notice that even at this time period, the garbage can aka inactive users still take up huge portion</a:t>
            </a:r>
            <a:endParaRPr sz="800">
              <a:solidFill>
                <a:schemeClr val="accent1"/>
              </a:solidFill>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Interestingly, this graph looks much less dense as the flow has nearly halved to 5.97, whereas the user growth has shot up to roughly 100,000 users.</a:t>
            </a:r>
            <a:endParaRPr sz="1200">
              <a:solidFill>
                <a:schemeClr val="accent1"/>
              </a:solidFill>
              <a:latin typeface="Lato"/>
              <a:ea typeface="Lato"/>
              <a:cs typeface="Lato"/>
              <a:sym typeface="Lato"/>
            </a:endParaRPr>
          </a:p>
          <a:p>
            <a:pPr indent="-304800" lvl="0" marL="457200"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Interestingly, you start to see the development of  bi-model distribution (people either constantly changing interest category or not). Thus, there is a polarized divide</a:t>
            </a:r>
            <a:br>
              <a:rPr lang="en" sz="1200">
                <a:solidFill>
                  <a:schemeClr val="accent1"/>
                </a:solidFill>
                <a:latin typeface="Lato"/>
                <a:ea typeface="Lato"/>
                <a:cs typeface="Lato"/>
                <a:sym typeface="Lato"/>
              </a:rPr>
            </a:br>
            <a:r>
              <a:rPr lang="en" sz="1200">
                <a:solidFill>
                  <a:schemeClr val="accent1"/>
                </a:solidFill>
                <a:latin typeface="Lato"/>
                <a:ea typeface="Lato"/>
                <a:cs typeface="Lato"/>
                <a:sym typeface="Lato"/>
              </a:rPr>
              <a:t>in user interest continuity</a:t>
            </a:r>
            <a:endParaRPr sz="1200">
              <a:solidFill>
                <a:schemeClr val="accent1"/>
              </a:solidFill>
              <a:latin typeface="Lato"/>
              <a:ea typeface="Lato"/>
              <a:cs typeface="Lato"/>
              <a:sym typeface="Lato"/>
            </a:endParaRPr>
          </a:p>
          <a:p>
            <a:pPr indent="-304800" lvl="0" marL="457200"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If Reddit was purely a discussion forum and exhibited discussion forum behavior, then we would expect for the majority of users to remain in the same major interest category across snapshots.</a:t>
            </a:r>
            <a:endParaRPr sz="1200">
              <a:solidFill>
                <a:schemeClr val="accent1"/>
              </a:solidFill>
              <a:latin typeface="Lato"/>
              <a:ea typeface="Lato"/>
              <a:cs typeface="Lato"/>
              <a:sym typeface="Lato"/>
            </a:endParaRPr>
          </a:p>
          <a:p>
            <a:pPr indent="-304800" lvl="1" marL="914400"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Nevertheless, clearly, half of the communities of Reddit will change categories and interact with other users in different categories, suggesting the OSN behavior of Reddit.</a:t>
            </a:r>
            <a:endParaRPr sz="1200">
              <a:solidFill>
                <a:schemeClr val="accent1"/>
              </a:solidFill>
              <a:latin typeface="Lato"/>
              <a:ea typeface="Lato"/>
              <a:cs typeface="Lato"/>
              <a:sym typeface="Lato"/>
            </a:endParaRPr>
          </a:p>
          <a:p>
            <a:pPr indent="-304800" lvl="1" marL="914400"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 Therefore, Reddit seems to act as a OSN for those who want to use it as such and interact together with other users in different categories.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following snapshot (similar pattern)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following snapshot (similar pattern)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Users: ~350,000, mean outgoing flow is 3.02</a:t>
            </a:r>
            <a:endParaRPr sz="1200">
              <a:solidFill>
                <a:schemeClr val="accent1"/>
              </a:solidFill>
              <a:latin typeface="Times New Roman"/>
              <a:ea typeface="Times New Roman"/>
              <a:cs typeface="Times New Roman"/>
              <a:sym typeface="Times New Roman"/>
            </a:endParaRPr>
          </a:p>
          <a:p>
            <a:pPr indent="-304800" lvl="0" marL="457200">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Hard to visualize because reached peak number of users, but there is still large straight patterns, indicating the large number of clusters staying the same (½): also shows up in the probability distribution graph</a:t>
            </a:r>
            <a:endParaRPr sz="1200">
              <a:solidFill>
                <a:schemeClr val="accent1"/>
              </a:solidFill>
              <a:latin typeface="Times New Roman"/>
              <a:ea typeface="Times New Roman"/>
              <a:cs typeface="Times New Roman"/>
              <a:sym typeface="Times New Roman"/>
            </a:endParaRPr>
          </a:p>
          <a:p>
            <a:pPr indent="-304800" lvl="0" marL="457200" rtl="0">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And again, still observe that majority of the clusters are dropping out:  a drop out rate of 89% of a cluster dropping out in the time frame from 2008-07 to 2008-11, compared to a 70% drop out rate</a:t>
            </a:r>
            <a:br>
              <a:rPr lang="en" sz="1200">
                <a:solidFill>
                  <a:schemeClr val="accent1"/>
                </a:solidFill>
                <a:latin typeface="Times New Roman"/>
                <a:ea typeface="Times New Roman"/>
                <a:cs typeface="Times New Roman"/>
                <a:sym typeface="Times New Roman"/>
              </a:rPr>
            </a:br>
            <a:r>
              <a:rPr lang="en" sz="1200">
                <a:solidFill>
                  <a:schemeClr val="accent1"/>
                </a:solidFill>
                <a:latin typeface="Times New Roman"/>
                <a:ea typeface="Times New Roman"/>
                <a:cs typeface="Times New Roman"/>
                <a:sym typeface="Times New Roman"/>
              </a:rPr>
              <a:t>from 2012-03 to 2012-07 (also especially notable because of the high deviations of 21.00 compared to 6.57 in the earlier snapshot, indicating that the dropout rate varies widely.</a:t>
            </a:r>
            <a:endParaRPr sz="1200">
              <a:solidFill>
                <a:schemeClr val="accent1"/>
              </a:solidFill>
              <a:latin typeface="Times New Roman"/>
              <a:ea typeface="Times New Roman"/>
              <a:cs typeface="Times New Roman"/>
              <a:sym typeface="Times New Roman"/>
            </a:endParaRPr>
          </a:p>
          <a:p>
            <a:pPr indent="-304800" lvl="0" marL="457200" rtl="0">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Significant number of clusters with 0% dropout rate</a:t>
            </a:r>
            <a:endParaRPr sz="1200">
              <a:solidFill>
                <a:schemeClr val="accent1"/>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Clr>
                <a:schemeClr val="accent1"/>
              </a:buClr>
              <a:buSzPts val="1100"/>
              <a:buChar char="●"/>
            </a:pPr>
            <a:r>
              <a:rPr lang="en">
                <a:solidFill>
                  <a:schemeClr val="accent1"/>
                </a:solidFill>
              </a:rPr>
              <a:t>This is our final snapshot (lower user number makes it viewable)</a:t>
            </a:r>
            <a:endParaRPr>
              <a:solidFill>
                <a:schemeClr val="accent1"/>
              </a:solidFill>
            </a:endParaRPr>
          </a:p>
          <a:p>
            <a:pPr indent="-298450" lvl="0" marL="457200" rtl="0">
              <a:spcBef>
                <a:spcPts val="0"/>
              </a:spcBef>
              <a:spcAft>
                <a:spcPts val="0"/>
              </a:spcAft>
              <a:buClr>
                <a:schemeClr val="accent1"/>
              </a:buClr>
              <a:buSzPts val="1100"/>
              <a:buChar char="●"/>
            </a:pPr>
            <a:r>
              <a:rPr lang="en">
                <a:solidFill>
                  <a:schemeClr val="accent1"/>
                </a:solidFill>
              </a:rPr>
              <a:t>The bipartite behavior of the graph is particular notable, with many clusters staying the same through the snapshot</a:t>
            </a:r>
            <a:endParaRPr>
              <a:solidFill>
                <a:schemeClr val="accent1"/>
              </a:solidFill>
            </a:endParaRPr>
          </a:p>
          <a:p>
            <a:pPr indent="-298450" lvl="0" marL="457200" rtl="0">
              <a:spcBef>
                <a:spcPts val="0"/>
              </a:spcBef>
              <a:spcAft>
                <a:spcPts val="0"/>
              </a:spcAft>
              <a:buClr>
                <a:schemeClr val="accent1"/>
              </a:buClr>
              <a:buSzPts val="1100"/>
              <a:buChar char="●"/>
            </a:pPr>
            <a:r>
              <a:rPr lang="en">
                <a:solidFill>
                  <a:schemeClr val="accent1"/>
                </a:solidFill>
              </a:rPr>
              <a:t>Nevertheless, interestingly, the cluster with the largest number of categories has 416 categories, which strongly suggests the formation of a mini social network in Reddit (the average number of categories is usually 1-3 for earlier snapshots, 4-7 for intermmediate ones, and 11-31 for our later snapshots (in a sense users in reddit are becoming more connected to different categories/exposed to different categories overtime) </a:t>
            </a:r>
            <a:endParaRPr>
              <a:solidFill>
                <a:schemeClr val="accent1"/>
              </a:solidFill>
            </a:endParaRPr>
          </a:p>
          <a:p>
            <a:pPr indent="-298450" lvl="0" marL="457200" rtl="0">
              <a:spcBef>
                <a:spcPts val="0"/>
              </a:spcBef>
              <a:spcAft>
                <a:spcPts val="0"/>
              </a:spcAft>
              <a:buClr>
                <a:schemeClr val="accent1"/>
              </a:buClr>
              <a:buSzPts val="1100"/>
              <a:buChar char="●"/>
            </a:pPr>
            <a:r>
              <a:rPr lang="en">
                <a:solidFill>
                  <a:schemeClr val="accent1"/>
                </a:solidFill>
              </a:rPr>
              <a:t>In contrast, in the same snapshot, there are also multiple clusters with only 1 or 2 categories. Thus, this suggest the formation of almost a mini-social network for clusters with a larger number of categories, and a isolated discussion post behavior for clusters with only 1 or 2 categories.</a:t>
            </a:r>
            <a:endParaRPr>
              <a:solidFill>
                <a:schemeClr val="accent1"/>
              </a:solidFill>
            </a:endParaRPr>
          </a:p>
          <a:p>
            <a:pPr indent="-298450" lvl="0" marL="457200" rtl="0">
              <a:spcBef>
                <a:spcPts val="0"/>
              </a:spcBef>
              <a:spcAft>
                <a:spcPts val="0"/>
              </a:spcAft>
              <a:buClr>
                <a:schemeClr val="accent1"/>
              </a:buClr>
              <a:buSzPts val="1100"/>
              <a:buChar char="●"/>
            </a:pPr>
            <a:r>
              <a:t/>
            </a:r>
            <a:endParaRPr>
              <a:solidFill>
                <a:schemeClr val="accent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Our study is different in that we are tying these two topics of content and network toplogy together, monitoring network changes to determine users’ shift in interest</a:t>
            </a:r>
            <a:endParaRPr sz="1200">
              <a:solidFill>
                <a:schemeClr val="accent1"/>
              </a:solidFill>
              <a:latin typeface="Lato"/>
              <a:ea typeface="Lato"/>
              <a:cs typeface="Lato"/>
              <a:sym typeface="Lato"/>
            </a:endParaRPr>
          </a:p>
          <a:p>
            <a:pPr indent="-304800" lvl="0" marL="457200" rtl="0">
              <a:lnSpc>
                <a:spcPct val="115000"/>
              </a:lnSpc>
              <a:spcBef>
                <a:spcPts val="0"/>
              </a:spcBef>
              <a:spcAft>
                <a:spcPts val="0"/>
              </a:spcAft>
              <a:buClr>
                <a:srgbClr val="000000"/>
              </a:buClr>
              <a:buSzPts val="1200"/>
              <a:buFont typeface="Lato"/>
              <a:buChar char="●"/>
            </a:pPr>
            <a:r>
              <a:rPr lang="en" sz="1200">
                <a:latin typeface="Lato"/>
                <a:ea typeface="Lato"/>
                <a:cs typeface="Lato"/>
                <a:sym typeface="Lato"/>
              </a:rPr>
              <a:t>Furthermore, Reddit is especially interesting because it really isn’t the typical large scale Onlines Social Network.</a:t>
            </a:r>
            <a:endParaRPr sz="1200">
              <a:latin typeface="Lato"/>
              <a:ea typeface="Lato"/>
              <a:cs typeface="Lato"/>
              <a:sym typeface="Lato"/>
            </a:endParaRPr>
          </a:p>
          <a:p>
            <a:pPr indent="-304800" lvl="0" marL="457200" rtl="0">
              <a:lnSpc>
                <a:spcPct val="115000"/>
              </a:lnSpc>
              <a:spcBef>
                <a:spcPts val="0"/>
              </a:spcBef>
              <a:spcAft>
                <a:spcPts val="0"/>
              </a:spcAft>
              <a:buClr>
                <a:srgbClr val="000000"/>
              </a:buClr>
              <a:buSzPts val="1200"/>
              <a:buFont typeface="Lato"/>
              <a:buChar char="●"/>
            </a:pPr>
            <a:r>
              <a:rPr lang="en" sz="1200">
                <a:solidFill>
                  <a:schemeClr val="accent1"/>
                </a:solidFill>
                <a:latin typeface="Lato"/>
                <a:ea typeface="Lato"/>
                <a:cs typeface="Lato"/>
                <a:sym typeface="Lato"/>
              </a:rPr>
              <a:t>It is discussion-forum based</a:t>
            </a:r>
            <a:r>
              <a:rPr lang="en" sz="1200">
                <a:latin typeface="Lato"/>
                <a:ea typeface="Lato"/>
                <a:cs typeface="Lato"/>
                <a:sym typeface="Lato"/>
              </a:rPr>
              <a:t>, consisting of users posting and reading about specific topics of interest, giving those posts comments, upvotes, or down votes.</a:t>
            </a:r>
            <a:endParaRPr sz="1200">
              <a:latin typeface="Lato"/>
              <a:ea typeface="Lato"/>
              <a:cs typeface="Lato"/>
              <a:sym typeface="Lato"/>
            </a:endParaRPr>
          </a:p>
          <a:p>
            <a:pPr indent="-304800" lvl="1" marL="914400" rtl="0">
              <a:lnSpc>
                <a:spcPct val="115000"/>
              </a:lnSpc>
              <a:spcBef>
                <a:spcPts val="0"/>
              </a:spcBef>
              <a:spcAft>
                <a:spcPts val="0"/>
              </a:spcAft>
              <a:buClr>
                <a:srgbClr val="000000"/>
              </a:buClr>
              <a:buSzPts val="1200"/>
              <a:buFont typeface="Lato"/>
              <a:buChar char="○"/>
            </a:pPr>
            <a:r>
              <a:rPr lang="en" sz="1200">
                <a:latin typeface="Lato"/>
                <a:ea typeface="Lato"/>
                <a:cs typeface="Lato"/>
                <a:sym typeface="Lato"/>
              </a:rPr>
              <a:t>Therefore, Reddit is very isolating, and you would expect to see users cluster together and stick to the same communitites of interest</a:t>
            </a:r>
            <a:endParaRPr sz="1200">
              <a:latin typeface="Lato"/>
              <a:ea typeface="Lato"/>
              <a:cs typeface="Lato"/>
              <a:sym typeface="Lato"/>
            </a:endParaRPr>
          </a:p>
          <a:p>
            <a:pPr indent="-304800" lvl="0" marL="457200" rtl="0">
              <a:lnSpc>
                <a:spcPct val="115000"/>
              </a:lnSpc>
              <a:spcBef>
                <a:spcPts val="0"/>
              </a:spcBef>
              <a:spcAft>
                <a:spcPts val="0"/>
              </a:spcAft>
              <a:buClr>
                <a:srgbClr val="000000"/>
              </a:buClr>
              <a:buSzPts val="1200"/>
              <a:buFont typeface="Lato"/>
              <a:buChar char="●"/>
            </a:pPr>
            <a:r>
              <a:rPr lang="en" sz="1200">
                <a:latin typeface="Lato"/>
                <a:ea typeface="Lato"/>
                <a:cs typeface="Lato"/>
                <a:sym typeface="Lato"/>
              </a:rPr>
              <a:t>December 2017 alone, Reddit obtained 1.7 billion unique visits</a:t>
            </a:r>
            <a:endParaRPr sz="1200">
              <a:latin typeface="Lato"/>
              <a:ea typeface="Lato"/>
              <a:cs typeface="Lato"/>
              <a:sym typeface="Lato"/>
            </a:endParaRPr>
          </a:p>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nSpc>
                <a:spcPct val="115000"/>
              </a:lnSpc>
              <a:spcBef>
                <a:spcPts val="1000"/>
              </a:spcBef>
              <a:spcAft>
                <a:spcPts val="0"/>
              </a:spcAft>
              <a:buClr>
                <a:schemeClr val="accent1"/>
              </a:buClr>
              <a:buSzPts val="1300"/>
              <a:buFont typeface="Lato"/>
              <a:buChar char="●"/>
            </a:pPr>
            <a:r>
              <a:rPr lang="en" sz="1300">
                <a:solidFill>
                  <a:schemeClr val="accent1"/>
                </a:solidFill>
                <a:latin typeface="Lato"/>
                <a:ea typeface="Lato"/>
                <a:cs typeface="Lato"/>
                <a:sym typeface="Lato"/>
              </a:rPr>
              <a:t>A small set of categories dominate</a:t>
            </a:r>
            <a:endParaRPr sz="1300">
              <a:solidFill>
                <a:schemeClr val="accent1"/>
              </a:solidFill>
              <a:latin typeface="Lato"/>
              <a:ea typeface="Lato"/>
              <a:cs typeface="Lato"/>
              <a:sym typeface="Lato"/>
            </a:endParaRPr>
          </a:p>
          <a:p>
            <a:pPr indent="-311150" lvl="0" marL="457200" rtl="0">
              <a:lnSpc>
                <a:spcPct val="115000"/>
              </a:lnSpc>
              <a:spcBef>
                <a:spcPts val="1000"/>
              </a:spcBef>
              <a:spcAft>
                <a:spcPts val="0"/>
              </a:spcAft>
              <a:buClr>
                <a:schemeClr val="accent1"/>
              </a:buClr>
              <a:buSzPts val="1300"/>
              <a:buFont typeface="Lato"/>
              <a:buChar char="●"/>
            </a:pPr>
            <a:r>
              <a:rPr lang="en" sz="1300">
                <a:solidFill>
                  <a:schemeClr val="accent1"/>
                </a:solidFill>
                <a:latin typeface="Lato"/>
                <a:ea typeface="Lato"/>
                <a:cs typeface="Lato"/>
                <a:sym typeface="Lato"/>
              </a:rPr>
              <a:t>Some categories come and go</a:t>
            </a:r>
            <a:endParaRPr sz="1300">
              <a:solidFill>
                <a:schemeClr val="accent1"/>
              </a:solidFill>
              <a:latin typeface="Lato"/>
              <a:ea typeface="Lato"/>
              <a:cs typeface="Lato"/>
              <a:sym typeface="Lato"/>
            </a:endParaRPr>
          </a:p>
          <a:p>
            <a:pPr indent="-311150" lvl="0" marL="457200" rtl="0">
              <a:lnSpc>
                <a:spcPct val="115000"/>
              </a:lnSpc>
              <a:spcBef>
                <a:spcPts val="1000"/>
              </a:spcBef>
              <a:spcAft>
                <a:spcPts val="0"/>
              </a:spcAft>
              <a:buClr>
                <a:schemeClr val="accent1"/>
              </a:buClr>
              <a:buSzPts val="1300"/>
              <a:buFont typeface="Lato"/>
              <a:buChar char="●"/>
            </a:pPr>
            <a:r>
              <a:rPr lang="en" sz="1300">
                <a:solidFill>
                  <a:schemeClr val="accent1"/>
                </a:solidFill>
                <a:latin typeface="Lato"/>
                <a:ea typeface="Lato"/>
                <a:cs typeface="Lato"/>
                <a:sym typeface="Lato"/>
              </a:rPr>
              <a:t>Some have enduring popularity once introduced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nSpc>
                <a:spcPct val="115000"/>
              </a:lnSpc>
              <a:spcBef>
                <a:spcPts val="1000"/>
              </a:spcBef>
              <a:spcAft>
                <a:spcPts val="0"/>
              </a:spcAft>
              <a:buClr>
                <a:schemeClr val="accent1"/>
              </a:buClr>
              <a:buSzPts val="1400"/>
              <a:buFont typeface="Lato"/>
              <a:buChar char="●"/>
            </a:pPr>
            <a:r>
              <a:rPr lang="en" sz="1400">
                <a:solidFill>
                  <a:schemeClr val="accent1"/>
                </a:solidFill>
                <a:latin typeface="Lato"/>
                <a:ea typeface="Lato"/>
                <a:cs typeface="Lato"/>
                <a:sym typeface="Lato"/>
              </a:rPr>
              <a:t>We analyzed how users’ interests shift over time</a:t>
            </a:r>
            <a:endParaRPr sz="1400">
              <a:solidFill>
                <a:schemeClr val="accent1"/>
              </a:solidFill>
              <a:latin typeface="Lato"/>
              <a:ea typeface="Lato"/>
              <a:cs typeface="Lato"/>
              <a:sym typeface="Lato"/>
            </a:endParaRPr>
          </a:p>
          <a:p>
            <a:pPr indent="-317500" lvl="0" marL="457200" rtl="0">
              <a:lnSpc>
                <a:spcPct val="115000"/>
              </a:lnSpc>
              <a:spcBef>
                <a:spcPts val="1600"/>
              </a:spcBef>
              <a:spcAft>
                <a:spcPts val="0"/>
              </a:spcAft>
              <a:buClr>
                <a:schemeClr val="accent1"/>
              </a:buClr>
              <a:buSzPts val="1400"/>
              <a:buFont typeface="Lato"/>
              <a:buChar char="●"/>
            </a:pPr>
            <a:r>
              <a:rPr lang="en" sz="1400">
                <a:solidFill>
                  <a:schemeClr val="accent1"/>
                </a:solidFill>
                <a:latin typeface="Lato"/>
                <a:ea typeface="Lato"/>
                <a:cs typeface="Lato"/>
                <a:sym typeface="Lato"/>
              </a:rPr>
              <a:t>We find that Reddit exhibits properties of traditional OSNs</a:t>
            </a:r>
            <a:endParaRPr sz="1400">
              <a:solidFill>
                <a:schemeClr val="accent1"/>
              </a:solidFill>
              <a:latin typeface="Lato"/>
              <a:ea typeface="Lato"/>
              <a:cs typeface="Lato"/>
              <a:sym typeface="Lato"/>
            </a:endParaRPr>
          </a:p>
          <a:p>
            <a:pPr indent="-317500" lvl="1" marL="914400" rtl="0">
              <a:lnSpc>
                <a:spcPct val="115000"/>
              </a:lnSpc>
              <a:spcBef>
                <a:spcPts val="1600"/>
              </a:spcBef>
              <a:spcAft>
                <a:spcPts val="0"/>
              </a:spcAft>
              <a:buClr>
                <a:schemeClr val="accent1"/>
              </a:buClr>
              <a:buSzPts val="1400"/>
              <a:buFont typeface="Lato"/>
              <a:buChar char="○"/>
            </a:pPr>
            <a:r>
              <a:rPr lang="en" sz="1400">
                <a:solidFill>
                  <a:schemeClr val="accent1"/>
                </a:solidFill>
                <a:latin typeface="Lato"/>
                <a:ea typeface="Lato"/>
                <a:cs typeface="Lato"/>
                <a:sym typeface="Lato"/>
              </a:rPr>
              <a:t>We propose that those who want to find  OSN in reddit can, but for those who wish to stick to a certain topic of interest, Reddit certainly supports those users s well</a:t>
            </a:r>
            <a:endParaRPr sz="1400">
              <a:solidFill>
                <a:schemeClr val="accent1"/>
              </a:solidFill>
              <a:latin typeface="Lato"/>
              <a:ea typeface="Lato"/>
              <a:cs typeface="Lato"/>
              <a:sym typeface="Lato"/>
            </a:endParaRPr>
          </a:p>
          <a:p>
            <a:pPr indent="-317500" lvl="0" marL="457200" rtl="0">
              <a:lnSpc>
                <a:spcPct val="115000"/>
              </a:lnSpc>
              <a:spcBef>
                <a:spcPts val="1600"/>
              </a:spcBef>
              <a:spcAft>
                <a:spcPts val="0"/>
              </a:spcAft>
              <a:buClr>
                <a:schemeClr val="accent1"/>
              </a:buClr>
              <a:buSzPts val="1400"/>
              <a:buFont typeface="Lato"/>
              <a:buChar char="●"/>
            </a:pPr>
            <a:r>
              <a:rPr lang="en" sz="1400">
                <a:solidFill>
                  <a:schemeClr val="accent1"/>
                </a:solidFill>
                <a:latin typeface="Lato"/>
                <a:ea typeface="Lato"/>
                <a:cs typeface="Lato"/>
                <a:sym typeface="Lato"/>
              </a:rPr>
              <a:t>User interest shifts polarize as Reddit develops, half sticking with one interest community, the other half constantly changing interests</a:t>
            </a:r>
            <a:endParaRPr sz="1400">
              <a:solidFill>
                <a:schemeClr val="accent1"/>
              </a:solidFill>
              <a:latin typeface="Lato"/>
              <a:ea typeface="Lato"/>
              <a:cs typeface="Lato"/>
              <a:sym typeface="Lato"/>
            </a:endParaRPr>
          </a:p>
          <a:p>
            <a:pPr indent="-317500" lvl="0" marL="457200" rtl="0">
              <a:lnSpc>
                <a:spcPct val="115000"/>
              </a:lnSpc>
              <a:spcBef>
                <a:spcPts val="1600"/>
              </a:spcBef>
              <a:spcAft>
                <a:spcPts val="0"/>
              </a:spcAft>
              <a:buClr>
                <a:schemeClr val="accent1"/>
              </a:buClr>
              <a:buSzPts val="1400"/>
              <a:buFont typeface="Lato"/>
              <a:buChar char="●"/>
            </a:pPr>
            <a:r>
              <a:rPr lang="en" sz="1400">
                <a:solidFill>
                  <a:schemeClr val="accent1"/>
                </a:solidFill>
                <a:latin typeface="Lato"/>
                <a:ea typeface="Lato"/>
                <a:cs typeface="Lato"/>
                <a:sym typeface="Lato"/>
              </a:rPr>
              <a:t>Overall user interests clearly change dynamically and shifts throughout the snapshots</a:t>
            </a:r>
            <a:endParaRPr sz="1400">
              <a:solidFill>
                <a:schemeClr val="accent1"/>
              </a:solidFill>
              <a:latin typeface="Lato"/>
              <a:ea typeface="Lato"/>
              <a:cs typeface="Lato"/>
              <a:sym typeface="Lato"/>
            </a:endParaRPr>
          </a:p>
          <a:p>
            <a:pPr indent="0" lvl="0" marL="0">
              <a:spcBef>
                <a:spcPts val="16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We started with a Reddit dataset consisting of HTML files of the posts with all the comments, upvotes, downvotes, usernames, and timestamps of interactions that spans a period of 5 years (2008-2013)</a:t>
            </a:r>
            <a:endParaRPr sz="1200">
              <a:solidFill>
                <a:schemeClr val="accent1"/>
              </a:solidFill>
              <a:latin typeface="Lato"/>
              <a:ea typeface="Lato"/>
              <a:cs typeface="Lato"/>
              <a:sym typeface="Lato"/>
            </a:endParaRPr>
          </a:p>
          <a:p>
            <a:pPr indent="-304800" lvl="1" marL="914400"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So, our dataset really starts  immediately after Reddit went open-sourced in June 2008 after it began allowing users to create</a:t>
            </a:r>
            <a:br>
              <a:rPr lang="en" sz="1200">
                <a:solidFill>
                  <a:schemeClr val="accent1"/>
                </a:solidFill>
                <a:latin typeface="Lato"/>
                <a:ea typeface="Lato"/>
                <a:cs typeface="Lato"/>
                <a:sym typeface="Lato"/>
              </a:rPr>
            </a:br>
            <a:r>
              <a:rPr lang="en" sz="1200">
                <a:solidFill>
                  <a:schemeClr val="accent1"/>
                </a:solidFill>
                <a:latin typeface="Lato"/>
                <a:ea typeface="Lato"/>
                <a:cs typeface="Lato"/>
                <a:sym typeface="Lato"/>
              </a:rPr>
              <a:t>their own custom Reddits and Subreddits</a:t>
            </a:r>
            <a:endParaRPr sz="1200">
              <a:solidFill>
                <a:schemeClr val="accent1"/>
              </a:solidFill>
              <a:latin typeface="Lato"/>
              <a:ea typeface="Lato"/>
              <a:cs typeface="Lato"/>
              <a:sym typeface="Lato"/>
            </a:endParaRPr>
          </a:p>
          <a:p>
            <a:pPr indent="-304800" lvl="0" marL="457200"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We parsed this dataset, which consists of 132,308 submissions, for user-to-user interactions (i.e. a user commenting on another user’s post)</a:t>
            </a:r>
            <a:endParaRPr sz="1200">
              <a:solidFill>
                <a:schemeClr val="accent1"/>
              </a:solidFill>
              <a:latin typeface="Lato"/>
              <a:ea typeface="Lato"/>
              <a:cs typeface="Lato"/>
              <a:sym typeface="Lato"/>
            </a:endParaRPr>
          </a:p>
          <a:p>
            <a:pPr indent="-304800" lvl="0" marL="457200"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Group the user interactions based on timestamps, creating graphs for the four month long snapshot</a:t>
            </a:r>
            <a:endParaRPr sz="1200">
              <a:solidFill>
                <a:schemeClr val="accent1"/>
              </a:solidFill>
              <a:latin typeface="Lato"/>
              <a:ea typeface="Lato"/>
              <a:cs typeface="Lato"/>
              <a:sym typeface="Lato"/>
            </a:endParaRPr>
          </a:p>
          <a:p>
            <a:pPr indent="-304800" lvl="1" marL="914400"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Users serve as vertices and weighted edges between users as interactions/strength of interactions (number of times comment on each other’s post</a:t>
            </a:r>
            <a:endParaRPr sz="1200">
              <a:solidFill>
                <a:schemeClr val="accent1"/>
              </a:solidFill>
              <a:latin typeface="Lato"/>
              <a:ea typeface="Lato"/>
              <a:cs typeface="Lato"/>
              <a:sym typeface="Lato"/>
            </a:endParaRPr>
          </a:p>
          <a:p>
            <a:pPr indent="-342900" lvl="0" marL="457200" rtl="0">
              <a:lnSpc>
                <a:spcPct val="115000"/>
              </a:lnSpc>
              <a:spcBef>
                <a:spcPts val="0"/>
              </a:spcBef>
              <a:spcAft>
                <a:spcPts val="0"/>
              </a:spcAft>
              <a:buClr>
                <a:schemeClr val="accent1"/>
              </a:buClr>
              <a:buSzPts val="1800"/>
              <a:buFont typeface="Lato"/>
              <a:buChar char="●"/>
            </a:pPr>
            <a:r>
              <a:rPr lang="en" sz="1200">
                <a:solidFill>
                  <a:schemeClr val="accent1"/>
                </a:solidFill>
                <a:latin typeface="Lato"/>
                <a:ea typeface="Lato"/>
                <a:cs typeface="Lato"/>
                <a:sym typeface="Lato"/>
              </a:rPr>
              <a:t>In fact, in total our data has 6.2 million of edges with 642,035 unique users </a:t>
            </a:r>
            <a:endParaRPr sz="1200">
              <a:solidFill>
                <a:schemeClr val="accent1"/>
              </a:solidFill>
              <a:latin typeface="Lato"/>
              <a:ea typeface="Lato"/>
              <a:cs typeface="Lato"/>
              <a:sym typeface="Lato"/>
            </a:endParaRPr>
          </a:p>
          <a:p>
            <a:pPr indent="-304800" lvl="0" marL="457200"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Ran Louvain’s Algorithm each graph to identify communities in each snapshot </a:t>
            </a:r>
            <a:endParaRPr sz="1200">
              <a:solidFill>
                <a:schemeClr val="accent1"/>
              </a:solidFill>
              <a:latin typeface="Lato"/>
              <a:ea typeface="Lato"/>
              <a:cs typeface="Lato"/>
              <a:sym typeface="Lato"/>
            </a:endParaRPr>
          </a:p>
          <a:p>
            <a:pPr indent="-304800" lvl="0" marL="457200"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Visualized and tracked how users move from community to community across snapshots using a Sankey diagram</a:t>
            </a:r>
            <a:endParaRPr sz="1200">
              <a:solidFill>
                <a:schemeClr val="accent1"/>
              </a:solidFill>
              <a:latin typeface="Lato"/>
              <a:ea typeface="Lato"/>
              <a:cs typeface="Lato"/>
              <a:sym typeface="Lato"/>
            </a:endParaRPr>
          </a:p>
          <a:p>
            <a:pPr indent="-304800" lvl="0" marL="457200"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Finally, we analyzed the likelihood of users switching categories/interest from snapshot to snapshot</a:t>
            </a:r>
            <a:endParaRPr sz="1200">
              <a:solidFill>
                <a:schemeClr val="accent1"/>
              </a:solidFill>
              <a:latin typeface="Lato"/>
              <a:ea typeface="Lato"/>
              <a:cs typeface="Lato"/>
              <a:sym typeface="Lato"/>
            </a:endParaRPr>
          </a:p>
          <a:p>
            <a:pPr indent="-304800" lvl="1" marL="914400"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Like how common this phenomenon of switching interest communities is--maybe Users all stay in one interest community through time -- after all Reddit is a discussion forum, so that would be reasonable</a:t>
            </a:r>
            <a:endParaRPr sz="1200">
              <a:solidFill>
                <a:schemeClr val="accent1"/>
              </a:solidFill>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As shown, interestingly, while the average degree assortativity in Reddit across the time period remains low, from around -0.34 to -0.03, the average assortativity for the most visited subreddits remain significantly higher, suggesting that popular users and categories tend to stick together.</a:t>
            </a:r>
            <a:br>
              <a:rPr lang="en"/>
            </a:br>
            <a:r>
              <a:rPr lang="en"/>
              <a:t>Furthermore, this assortativity drops by roughly 0.5 over 8 months. But, as indicate by the steep black line showing the number of active users, this drop is attributed to the explosion in user growth.</a:t>
            </a:r>
            <a:br>
              <a:rPr lang="en"/>
            </a:br>
            <a:r>
              <a:rPr lang="en"/>
              <a:t>Finally, Reddit’s average clustering coefficient of 3.3% suggests Reddit is not very tightly knit. Nevertheless, this coefficient is akin to OSNs like Twitter, Orkut, and Pokec, which have clustering</a:t>
            </a:r>
            <a:br>
              <a:rPr lang="en"/>
            </a:br>
            <a:r>
              <a:rPr lang="en"/>
              <a:t>coefficients of 2.15%, 4.13%, and 4.68%. It is slightly lower than that of Facebook’s, 8.51%.</a:t>
            </a:r>
            <a:br>
              <a:rPr lang="en"/>
            </a:br>
            <a:r>
              <a:rPr lang="en"/>
              <a:t>These clustering coefficients are somewhat significnt because other networks that are not OSNs have significantly different clustering coefficients. For instance, human social networks, real-world social networks between humans with offline ties, have much higher clustering coefficients, with some as high as 90.4%. Therefore, in these cluster coeffients, we can kind of see that maybe Reddit does act like a OSN.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Because of the large scale of the network, tracking each individual user through each snapshot is not scalable</a:t>
            </a:r>
            <a:endParaRPr sz="1300">
              <a:solidFill>
                <a:schemeClr val="accent1"/>
              </a:solidFill>
              <a:latin typeface="Lato"/>
              <a:ea typeface="Lato"/>
              <a:cs typeface="Lato"/>
              <a:sym typeface="Lato"/>
            </a:endParaRPr>
          </a:p>
          <a:p>
            <a:pPr indent="-311150" lvl="0" marL="457200" rtl="0">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Moreover, because users act and interact based on interest communities, detections of these communities and visualizing changes in these clusters from snapshot to snapshot is much more informative</a:t>
            </a:r>
            <a:endParaRPr sz="1300">
              <a:solidFill>
                <a:schemeClr val="accent1"/>
              </a:solidFill>
              <a:latin typeface="Lato"/>
              <a:ea typeface="Lato"/>
              <a:cs typeface="Lato"/>
              <a:sym typeface="Lato"/>
            </a:endParaRPr>
          </a:p>
          <a:p>
            <a:pPr indent="-311150" lvl="1" marL="914400" rtl="0">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Towards this end, we use sankey graphs with an inactive bucket, with each graph depecting a flow between two consecutive snapshots</a:t>
            </a:r>
            <a:endParaRPr sz="1300">
              <a:solidFill>
                <a:schemeClr val="accent1"/>
              </a:solidFill>
              <a:latin typeface="Lato"/>
              <a:ea typeface="Lato"/>
              <a:cs typeface="Lato"/>
              <a:sym typeface="Lato"/>
            </a:endParaRPr>
          </a:p>
          <a:p>
            <a:pPr indent="-311150" lvl="0" marL="457200" rtl="0">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We use this inactive bucket because some users active in an earlier snapshot maybe inactive in a later one</a:t>
            </a:r>
            <a:endParaRPr sz="1300">
              <a:solidFill>
                <a:schemeClr val="accent1"/>
              </a:solidFill>
              <a:latin typeface="Lato"/>
              <a:ea typeface="Lato"/>
              <a:cs typeface="Lato"/>
              <a:sym typeface="Lato"/>
            </a:endParaRPr>
          </a:p>
          <a:p>
            <a:pPr indent="-311150" lvl="1" marL="914400" rtl="0">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In fact we find that especially in the early months of Reddit’s growth and development before it really takes off, there is high volatility in users, with high numbers like 89% of the entire user population droping out</a:t>
            </a:r>
            <a:endParaRPr sz="1300">
              <a:solidFill>
                <a:schemeClr val="accent1"/>
              </a:solidFill>
              <a:latin typeface="Lato"/>
              <a:ea typeface="Lato"/>
              <a:cs typeface="Lato"/>
              <a:sym typeface="Lato"/>
            </a:endParaRPr>
          </a:p>
          <a:p>
            <a:pPr indent="-311150" lvl="0" marL="457200" rtl="0">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So the garbage can visualizes the dropping out in terms of flow from one snapshot to the next consecutive snapshot</a:t>
            </a:r>
            <a:endParaRPr sz="1300">
              <a:solidFill>
                <a:schemeClr val="accent1"/>
              </a:solidFill>
              <a:latin typeface="Lato"/>
              <a:ea typeface="Lato"/>
              <a:cs typeface="Lato"/>
              <a:sym typeface="Lato"/>
            </a:endParaRPr>
          </a:p>
          <a:p>
            <a:pPr indent="-311150" lvl="0" marL="457200" rtl="0">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Drop-out users are marked inactive</a:t>
            </a:r>
            <a:endParaRPr sz="1300">
              <a:solidFill>
                <a:schemeClr val="accent1"/>
              </a:solidFill>
              <a:latin typeface="Lato"/>
              <a:ea typeface="Lato"/>
              <a:cs typeface="Lato"/>
              <a:sym typeface="Lato"/>
            </a:endParaRPr>
          </a:p>
          <a:p>
            <a:pPr indent="-311150" lvl="0" marL="457200" rtl="0">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The flow graphs are normalized </a:t>
            </a:r>
            <a:endParaRPr sz="1300">
              <a:solidFill>
                <a:schemeClr val="accent1"/>
              </a:solidFill>
              <a:latin typeface="Lato"/>
              <a:ea typeface="Lato"/>
              <a:cs typeface="Lato"/>
              <a:sym typeface="Lato"/>
            </a:endParaRPr>
          </a:p>
          <a:p>
            <a:pPr indent="-311150" lvl="0" marL="457200" rtl="0">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Later snapshots generally have more clusters than early ones</a:t>
            </a:r>
            <a:endParaRPr sz="1300">
              <a:solidFill>
                <a:schemeClr val="accent1"/>
              </a:solidFill>
              <a:latin typeface="Lato"/>
              <a:ea typeface="Lato"/>
              <a:cs typeface="Lato"/>
              <a:sym typeface="Lato"/>
            </a:endParaRPr>
          </a:p>
          <a:p>
            <a:pPr indent="-311150" lvl="0" marL="457200" rtl="0">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As shown in the example sankey graph of our earliest two snapshots, the lines or bars on the left side of the graph represent the communities in a</a:t>
            </a:r>
            <a:br>
              <a:rPr lang="en" sz="1300">
                <a:solidFill>
                  <a:schemeClr val="accent1"/>
                </a:solidFill>
                <a:latin typeface="Lato"/>
                <a:ea typeface="Lato"/>
                <a:cs typeface="Lato"/>
                <a:sym typeface="Lato"/>
              </a:rPr>
            </a:br>
            <a:r>
              <a:rPr lang="en" sz="1300">
                <a:solidFill>
                  <a:schemeClr val="accent1"/>
                </a:solidFill>
                <a:latin typeface="Lato"/>
                <a:ea typeface="Lato"/>
                <a:cs typeface="Lato"/>
                <a:sym typeface="Lato"/>
              </a:rPr>
              <a:t>snapshot of four months. The lines or bars on the right side of the graph represent the communities in the next snapshot of four months..</a:t>
            </a:r>
            <a:endParaRPr sz="1300">
              <a:solidFill>
                <a:schemeClr val="accent1"/>
              </a:solidFill>
              <a:latin typeface="Lato"/>
              <a:ea typeface="Lato"/>
              <a:cs typeface="Lato"/>
              <a:sym typeface="Lato"/>
            </a:endParaRPr>
          </a:p>
          <a:p>
            <a:pPr indent="-311150" lvl="0" marL="457200" rtl="0">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The clusters are normalized and the width of the flow leaving each cluster or bar corresponds to the percentage of users leaving that cluster going to a cluster or bar in the</a:t>
            </a:r>
            <a:br>
              <a:rPr lang="en" sz="1300">
                <a:solidFill>
                  <a:schemeClr val="accent1"/>
                </a:solidFill>
                <a:latin typeface="Lato"/>
                <a:ea typeface="Lato"/>
                <a:cs typeface="Lato"/>
                <a:sym typeface="Lato"/>
              </a:rPr>
            </a:br>
            <a:r>
              <a:rPr lang="en" sz="1300">
                <a:solidFill>
                  <a:schemeClr val="accent1"/>
                </a:solidFill>
                <a:latin typeface="Lato"/>
                <a:ea typeface="Lato"/>
                <a:cs typeface="Lato"/>
                <a:sym typeface="Lato"/>
              </a:rPr>
              <a:t>second second snapshot.</a:t>
            </a:r>
            <a:endParaRPr sz="1300">
              <a:solidFill>
                <a:schemeClr val="accent1"/>
              </a:solidFill>
              <a:latin typeface="Lato"/>
              <a:ea typeface="Lato"/>
              <a:cs typeface="Lato"/>
              <a:sym typeface="Lato"/>
            </a:endParaRPr>
          </a:p>
          <a:p>
            <a:pPr indent="-311150" lvl="0" marL="457200" rtl="0">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These interactive sankey graphs include the exact percentages of flow and the large blue cluster on right represents the flow of users that become inactive from the last snapshot to the</a:t>
            </a:r>
            <a:br>
              <a:rPr lang="en" sz="1300">
                <a:solidFill>
                  <a:schemeClr val="accent1"/>
                </a:solidFill>
                <a:latin typeface="Lato"/>
                <a:ea typeface="Lato"/>
                <a:cs typeface="Lato"/>
                <a:sym typeface="Lato"/>
              </a:rPr>
            </a:br>
            <a:r>
              <a:rPr lang="en" sz="1300">
                <a:solidFill>
                  <a:schemeClr val="accent1"/>
                </a:solidFill>
                <a:latin typeface="Lato"/>
                <a:ea typeface="Lato"/>
                <a:cs typeface="Lato"/>
                <a:sym typeface="Lato"/>
              </a:rPr>
              <a:t>next.</a:t>
            </a:r>
            <a:endParaRPr sz="1300">
              <a:solidFill>
                <a:schemeClr val="accent1"/>
              </a:solidFill>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1000"/>
              </a:spcBef>
              <a:spcAft>
                <a:spcPts val="0"/>
              </a:spcAft>
              <a:buClr>
                <a:schemeClr val="accent1"/>
              </a:buClr>
              <a:buSzPts val="1800"/>
              <a:buFont typeface="Lato"/>
              <a:buChar char="●"/>
            </a:pPr>
            <a:r>
              <a:rPr lang="en" sz="1800">
                <a:solidFill>
                  <a:schemeClr val="accent1"/>
                </a:solidFill>
                <a:latin typeface="Lato"/>
                <a:ea typeface="Lato"/>
                <a:cs typeface="Lato"/>
                <a:sym typeface="Lato"/>
              </a:rPr>
              <a:t>The network grows exponentially, expected of OSN</a:t>
            </a:r>
            <a:endParaRPr sz="1800">
              <a:solidFill>
                <a:schemeClr val="accent1"/>
              </a:solidFill>
              <a:latin typeface="Lato"/>
              <a:ea typeface="Lato"/>
              <a:cs typeface="Lato"/>
              <a:sym typeface="Lato"/>
            </a:endParaRPr>
          </a:p>
          <a:p>
            <a:pPr indent="-342900" lvl="0" marL="457200" rtl="0">
              <a:lnSpc>
                <a:spcPct val="115000"/>
              </a:lnSpc>
              <a:spcBef>
                <a:spcPts val="1000"/>
              </a:spcBef>
              <a:spcAft>
                <a:spcPts val="0"/>
              </a:spcAft>
              <a:buClr>
                <a:schemeClr val="accent1"/>
              </a:buClr>
              <a:buSzPts val="1800"/>
              <a:buFont typeface="Lato"/>
              <a:buChar char="●"/>
            </a:pPr>
            <a:r>
              <a:rPr lang="en" sz="1800">
                <a:solidFill>
                  <a:schemeClr val="accent1"/>
                </a:solidFill>
                <a:latin typeface="Lato"/>
                <a:ea typeface="Lato"/>
                <a:cs typeface="Lato"/>
                <a:sym typeface="Lato"/>
              </a:rPr>
              <a:t>As the network gets bigger, use retain rate gets higher, and interest communities stick together more frequently</a:t>
            </a:r>
            <a:endParaRPr sz="1800">
              <a:solidFill>
                <a:schemeClr val="accent1"/>
              </a:solidFill>
              <a:latin typeface="Lato"/>
              <a:ea typeface="Lato"/>
              <a:cs typeface="Lato"/>
              <a:sym typeface="Lato"/>
            </a:endParaRPr>
          </a:p>
          <a:p>
            <a:pPr indent="-342900" lvl="0" marL="457200" rtl="0">
              <a:lnSpc>
                <a:spcPct val="115000"/>
              </a:lnSpc>
              <a:spcBef>
                <a:spcPts val="1000"/>
              </a:spcBef>
              <a:spcAft>
                <a:spcPts val="0"/>
              </a:spcAft>
              <a:buClr>
                <a:schemeClr val="accent1"/>
              </a:buClr>
              <a:buSzPts val="1800"/>
              <a:buFont typeface="Lato"/>
              <a:buChar char="●"/>
            </a:pPr>
            <a:r>
              <a:rPr lang="en" sz="1800">
                <a:solidFill>
                  <a:schemeClr val="accent1"/>
                </a:solidFill>
                <a:latin typeface="Lato"/>
                <a:ea typeface="Lato"/>
                <a:cs typeface="Lato"/>
                <a:sym typeface="Lato"/>
              </a:rPr>
              <a:t>In addition, we can identify clear evolutions in user interest over time, with certain topics being added and deleted through time and other topics rising in popularity over time. </a:t>
            </a:r>
            <a:endParaRPr sz="1800">
              <a:solidFill>
                <a:schemeClr val="accent1"/>
              </a:solidFill>
              <a:latin typeface="Lato"/>
              <a:ea typeface="Lato"/>
              <a:cs typeface="Lato"/>
              <a:sym typeface="Lato"/>
            </a:endParaRPr>
          </a:p>
          <a:p>
            <a:pPr indent="-342900" lvl="0" marL="457200" rtl="0">
              <a:lnSpc>
                <a:spcPct val="115000"/>
              </a:lnSpc>
              <a:spcBef>
                <a:spcPts val="1000"/>
              </a:spcBef>
              <a:spcAft>
                <a:spcPts val="0"/>
              </a:spcAft>
              <a:buClr>
                <a:schemeClr val="accent1"/>
              </a:buClr>
              <a:buSzPts val="1800"/>
              <a:buFont typeface="Lato"/>
              <a:buChar char="●"/>
            </a:pPr>
            <a:r>
              <a:rPr lang="en" sz="1800">
                <a:solidFill>
                  <a:schemeClr val="accent1"/>
                </a:solidFill>
                <a:latin typeface="Lato"/>
                <a:ea typeface="Lato"/>
                <a:cs typeface="Lato"/>
                <a:sym typeface="Lato"/>
              </a:rPr>
              <a:t>Finally, by analyzing user interest dynamics over time, we conclude that, unlike what intuition would suggest,</a:t>
            </a:r>
            <a:br>
              <a:rPr lang="en" sz="1800">
                <a:solidFill>
                  <a:schemeClr val="accent1"/>
                </a:solidFill>
                <a:latin typeface="Lato"/>
                <a:ea typeface="Lato"/>
                <a:cs typeface="Lato"/>
                <a:sym typeface="Lato"/>
              </a:rPr>
            </a:br>
            <a:r>
              <a:rPr lang="en" sz="1800">
                <a:solidFill>
                  <a:schemeClr val="accent1"/>
                </a:solidFill>
                <a:latin typeface="Lato"/>
                <a:ea typeface="Lato"/>
                <a:cs typeface="Lato"/>
                <a:sym typeface="Lato"/>
              </a:rPr>
              <a:t>Reddit acts not only as discussion forum, but also as an OSN.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457200" rtl="0">
              <a:lnSpc>
                <a:spcPct val="115000"/>
              </a:lnSpc>
              <a:spcBef>
                <a:spcPts val="0"/>
              </a:spcBef>
              <a:spcAft>
                <a:spcPts val="0"/>
              </a:spcAft>
              <a:buClr>
                <a:schemeClr val="accent1"/>
              </a:buClr>
              <a:buSzPts val="800"/>
              <a:buFont typeface="Lato"/>
              <a:buChar char="●"/>
            </a:pPr>
            <a:r>
              <a:rPr lang="en" sz="800">
                <a:solidFill>
                  <a:schemeClr val="accent1"/>
                </a:solidFill>
                <a:latin typeface="Lato"/>
                <a:ea typeface="Lato"/>
                <a:cs typeface="Lato"/>
                <a:sym typeface="Lato"/>
              </a:rPr>
              <a:t>We have this term interest continuity and what it means bla bla bla</a:t>
            </a:r>
            <a:endParaRPr sz="800">
              <a:solidFill>
                <a:schemeClr val="accent1"/>
              </a:solidFill>
              <a:latin typeface="Lato"/>
              <a:ea typeface="Lato"/>
              <a:cs typeface="Lato"/>
              <a:sym typeface="Lato"/>
            </a:endParaRPr>
          </a:p>
          <a:p>
            <a:pPr indent="-279400" lvl="0" marL="457200" rtl="0">
              <a:lnSpc>
                <a:spcPct val="115000"/>
              </a:lnSpc>
              <a:spcBef>
                <a:spcPts val="0"/>
              </a:spcBef>
              <a:spcAft>
                <a:spcPts val="0"/>
              </a:spcAft>
              <a:buClr>
                <a:schemeClr val="accent1"/>
              </a:buClr>
              <a:buSzPts val="800"/>
              <a:buFont typeface="Lato"/>
              <a:buChar char="●"/>
            </a:pPr>
            <a:r>
              <a:rPr lang="en" sz="800">
                <a:solidFill>
                  <a:schemeClr val="accent1"/>
                </a:solidFill>
                <a:latin typeface="Lato"/>
                <a:ea typeface="Lato"/>
                <a:cs typeface="Lato"/>
                <a:sym typeface="Lato"/>
              </a:rPr>
              <a:t>Also, Sankey, as mentioned, characterizes the flow of users</a:t>
            </a:r>
            <a:endParaRPr sz="800">
              <a:solidFill>
                <a:schemeClr val="accent1"/>
              </a:solidFill>
              <a:latin typeface="Lato"/>
              <a:ea typeface="Lato"/>
              <a:cs typeface="Lato"/>
              <a:sym typeface="Lato"/>
            </a:endParaRPr>
          </a:p>
          <a:p>
            <a:pPr indent="-279400" lvl="0" marL="457200" rtl="0">
              <a:lnSpc>
                <a:spcPct val="115000"/>
              </a:lnSpc>
              <a:spcBef>
                <a:spcPts val="0"/>
              </a:spcBef>
              <a:spcAft>
                <a:spcPts val="0"/>
              </a:spcAft>
              <a:buClr>
                <a:schemeClr val="accent1"/>
              </a:buClr>
              <a:buSzPts val="800"/>
              <a:buFont typeface="Lato"/>
              <a:buChar char="●"/>
            </a:pPr>
            <a:r>
              <a:rPr lang="en" sz="800">
                <a:solidFill>
                  <a:schemeClr val="accent1"/>
                </a:solidFill>
                <a:latin typeface="Lato"/>
                <a:ea typeface="Lato"/>
                <a:cs typeface="Lato"/>
                <a:sym typeface="Lato"/>
              </a:rPr>
              <a:t>Drop-out rate went so high as to 89% of the users in July 2008 snapshot</a:t>
            </a:r>
            <a:endParaRPr sz="800">
              <a:solidFill>
                <a:schemeClr val="accent1"/>
              </a:solidFill>
              <a:latin typeface="Lato"/>
              <a:ea typeface="Lato"/>
              <a:cs typeface="Lato"/>
              <a:sym typeface="Lato"/>
            </a:endParaRPr>
          </a:p>
          <a:p>
            <a:pPr indent="-279400" lvl="0" marL="457200" rtl="0">
              <a:lnSpc>
                <a:spcPct val="115000"/>
              </a:lnSpc>
              <a:spcBef>
                <a:spcPts val="0"/>
              </a:spcBef>
              <a:spcAft>
                <a:spcPts val="0"/>
              </a:spcAft>
              <a:buClr>
                <a:schemeClr val="accent1"/>
              </a:buClr>
              <a:buSzPts val="800"/>
              <a:buFont typeface="Lato"/>
              <a:buChar char="●"/>
            </a:pPr>
            <a:r>
              <a:rPr lang="en" sz="800">
                <a:solidFill>
                  <a:schemeClr val="accent1"/>
                </a:solidFill>
                <a:latin typeface="Lato"/>
                <a:ea typeface="Lato"/>
                <a:cs typeface="Lato"/>
                <a:sym typeface="Lato"/>
              </a:rPr>
              <a:t>No indication that  users remaining active flowed to cluster with the same interest</a:t>
            </a:r>
            <a:endParaRPr sz="800">
              <a:solidFill>
                <a:schemeClr val="accent1"/>
              </a:solidFill>
              <a:latin typeface="Lato"/>
              <a:ea typeface="Lato"/>
              <a:cs typeface="Lato"/>
              <a:sym typeface="Lato"/>
            </a:endParaRPr>
          </a:p>
          <a:p>
            <a:pPr indent="-279400" lvl="0" marL="457200" rtl="0">
              <a:lnSpc>
                <a:spcPct val="115000"/>
              </a:lnSpc>
              <a:spcBef>
                <a:spcPts val="0"/>
              </a:spcBef>
              <a:spcAft>
                <a:spcPts val="0"/>
              </a:spcAft>
              <a:buClr>
                <a:schemeClr val="accent1"/>
              </a:buClr>
              <a:buSzPts val="800"/>
              <a:buFont typeface="Lato"/>
              <a:buChar char="●"/>
            </a:pPr>
            <a:r>
              <a:rPr lang="en" sz="800">
                <a:solidFill>
                  <a:schemeClr val="accent1"/>
                </a:solidFill>
                <a:latin typeface="Lato"/>
                <a:ea typeface="Lato"/>
                <a:cs typeface="Lato"/>
                <a:sym typeface="Lato"/>
              </a:rPr>
              <a:t>We define Interest continuity as user flow moving from one community to another community of the same interest or category and it is measured between two snapshots via flows.</a:t>
            </a:r>
            <a:endParaRPr sz="800">
              <a:solidFill>
                <a:schemeClr val="accent1"/>
              </a:solidFill>
              <a:latin typeface="Lato"/>
              <a:ea typeface="Lato"/>
              <a:cs typeface="Lato"/>
              <a:sym typeface="Lato"/>
            </a:endParaRPr>
          </a:p>
          <a:p>
            <a:pPr indent="-279400" lvl="0" marL="457200" rtl="0">
              <a:lnSpc>
                <a:spcPct val="115000"/>
              </a:lnSpc>
              <a:spcBef>
                <a:spcPts val="0"/>
              </a:spcBef>
              <a:spcAft>
                <a:spcPts val="0"/>
              </a:spcAft>
              <a:buClr>
                <a:schemeClr val="accent1"/>
              </a:buClr>
              <a:buSzPts val="800"/>
              <a:buFont typeface="Lato"/>
              <a:buChar char="●"/>
            </a:pPr>
            <a:r>
              <a:rPr lang="en" sz="800">
                <a:solidFill>
                  <a:schemeClr val="accent1"/>
                </a:solidFill>
                <a:latin typeface="Lato"/>
                <a:ea typeface="Lato"/>
                <a:cs typeface="Lato"/>
                <a:sym typeface="Lato"/>
              </a:rPr>
              <a:t>This  interest continuity graph about 100% of all the clusters will have 0% of interest continuity.</a:t>
            </a:r>
            <a:endParaRPr sz="800">
              <a:solidFill>
                <a:schemeClr val="accent1"/>
              </a:solidFill>
              <a:latin typeface="Lato"/>
              <a:ea typeface="Lato"/>
              <a:cs typeface="Lato"/>
              <a:sym typeface="La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following snapshot (similar pattern)</a:t>
            </a:r>
            <a:endParaRPr/>
          </a:p>
          <a:p>
            <a:pPr indent="-279400" lvl="0" marL="457200" rtl="0">
              <a:lnSpc>
                <a:spcPct val="115000"/>
              </a:lnSpc>
              <a:spcBef>
                <a:spcPts val="0"/>
              </a:spcBef>
              <a:spcAft>
                <a:spcPts val="0"/>
              </a:spcAft>
              <a:buClr>
                <a:schemeClr val="accent1"/>
              </a:buClr>
              <a:buSzPts val="800"/>
              <a:buFont typeface="Lato"/>
              <a:buChar char="●"/>
            </a:pPr>
            <a:r>
              <a:rPr lang="en" sz="800">
                <a:solidFill>
                  <a:schemeClr val="accent1"/>
                </a:solidFill>
                <a:latin typeface="Lato"/>
                <a:ea typeface="Lato"/>
                <a:cs typeface="Lato"/>
                <a:sym typeface="Lato"/>
              </a:rPr>
              <a:t>The outgoing flow of 5.82 refers to the mean outgoing flow for all these source bars on the left. So the aver outgoing flow is 5.82 for these clusters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following snapshot (similar pattern)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Shape 10"/>
          <p:cNvSpPr/>
          <p:nvPr/>
        </p:nvSpPr>
        <p:spPr>
          <a:xfrm>
            <a:off x="0" y="0"/>
            <a:ext cx="9144000" cy="6504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830392" y="1588427"/>
            <a:ext cx="745763" cy="61102"/>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 name="Shape 14"/>
          <p:cNvSpPr txBox="1"/>
          <p:nvPr>
            <p:ph type="ctrTitle"/>
          </p:nvPr>
        </p:nvSpPr>
        <p:spPr>
          <a:xfrm>
            <a:off x="729450" y="1763267"/>
            <a:ext cx="7688100" cy="2219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5" name="Shape 15"/>
          <p:cNvSpPr txBox="1"/>
          <p:nvPr>
            <p:ph idx="1" type="subTitle"/>
          </p:nvPr>
        </p:nvSpPr>
        <p:spPr>
          <a:xfrm>
            <a:off x="729627" y="4230533"/>
            <a:ext cx="7688100" cy="7215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Shape 1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Shape 74"/>
          <p:cNvGrpSpPr/>
          <p:nvPr/>
        </p:nvGrpSpPr>
        <p:grpSpPr>
          <a:xfrm>
            <a:off x="830392" y="5558926"/>
            <a:ext cx="745763" cy="61102"/>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7" name="Shape 77"/>
          <p:cNvSpPr txBox="1"/>
          <p:nvPr>
            <p:ph type="title"/>
          </p:nvPr>
        </p:nvSpPr>
        <p:spPr>
          <a:xfrm>
            <a:off x="729450" y="978600"/>
            <a:ext cx="7688400" cy="1659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p:txBody>
      </p:sp>
      <p:sp>
        <p:nvSpPr>
          <p:cNvPr id="78" name="Shape 78"/>
          <p:cNvSpPr txBox="1"/>
          <p:nvPr>
            <p:ph idx="1" type="body"/>
          </p:nvPr>
        </p:nvSpPr>
        <p:spPr>
          <a:xfrm>
            <a:off x="729450" y="3030517"/>
            <a:ext cx="7688400" cy="21072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79" name="Shape 7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Shape 81"/>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Shape 18"/>
          <p:cNvGrpSpPr/>
          <p:nvPr/>
        </p:nvGrpSpPr>
        <p:grpSpPr>
          <a:xfrm>
            <a:off x="830392" y="1588427"/>
            <a:ext cx="745763" cy="61102"/>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1" name="Shape 21"/>
          <p:cNvSpPr txBox="1"/>
          <p:nvPr>
            <p:ph type="title"/>
          </p:nvPr>
        </p:nvSpPr>
        <p:spPr>
          <a:xfrm>
            <a:off x="729450" y="1763267"/>
            <a:ext cx="7688400" cy="2024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Shape 2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Shape 24"/>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5" name="Shape 25"/>
          <p:cNvGrpSpPr/>
          <p:nvPr/>
        </p:nvGrpSpPr>
        <p:grpSpPr>
          <a:xfrm>
            <a:off x="830392" y="1588427"/>
            <a:ext cx="745763" cy="61102"/>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8" name="Shape 28"/>
          <p:cNvSpPr txBox="1"/>
          <p:nvPr>
            <p:ph type="title"/>
          </p:nvPr>
        </p:nvSpPr>
        <p:spPr>
          <a:xfrm>
            <a:off x="729450" y="1758200"/>
            <a:ext cx="7688700" cy="713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29" name="Shape 29"/>
          <p:cNvSpPr txBox="1"/>
          <p:nvPr>
            <p:ph idx="1" type="body"/>
          </p:nvPr>
        </p:nvSpPr>
        <p:spPr>
          <a:xfrm>
            <a:off x="729450" y="2771833"/>
            <a:ext cx="7688700" cy="30147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0" name="Shape 3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Shape 32"/>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3" name="Shape 33"/>
          <p:cNvGrpSpPr/>
          <p:nvPr/>
        </p:nvGrpSpPr>
        <p:grpSpPr>
          <a:xfrm>
            <a:off x="830392" y="1588427"/>
            <a:ext cx="745763" cy="61102"/>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6" name="Shape 36"/>
          <p:cNvSpPr txBox="1"/>
          <p:nvPr>
            <p:ph type="title"/>
          </p:nvPr>
        </p:nvSpPr>
        <p:spPr>
          <a:xfrm>
            <a:off x="729450" y="1758200"/>
            <a:ext cx="7688400" cy="713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37" name="Shape 37"/>
          <p:cNvSpPr txBox="1"/>
          <p:nvPr>
            <p:ph idx="1" type="body"/>
          </p:nvPr>
        </p:nvSpPr>
        <p:spPr>
          <a:xfrm>
            <a:off x="729325" y="2771833"/>
            <a:ext cx="3774300" cy="30147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8" name="Shape 38"/>
          <p:cNvSpPr txBox="1"/>
          <p:nvPr>
            <p:ph idx="2" type="body"/>
          </p:nvPr>
        </p:nvSpPr>
        <p:spPr>
          <a:xfrm>
            <a:off x="4643604" y="2771833"/>
            <a:ext cx="3774300" cy="30147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9" name="Shape 3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Shape 41"/>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2" name="Shape 42"/>
          <p:cNvGrpSpPr/>
          <p:nvPr/>
        </p:nvGrpSpPr>
        <p:grpSpPr>
          <a:xfrm>
            <a:off x="830392" y="1588427"/>
            <a:ext cx="745763" cy="61102"/>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729450" y="1758200"/>
            <a:ext cx="7688400" cy="713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46" name="Shape 4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Shape 48"/>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9" name="Shape 49"/>
          <p:cNvGrpSpPr/>
          <p:nvPr/>
        </p:nvGrpSpPr>
        <p:grpSpPr>
          <a:xfrm>
            <a:off x="830392" y="1588427"/>
            <a:ext cx="745763" cy="61102"/>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730000" y="1758200"/>
            <a:ext cx="3300900" cy="18420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3" name="Shape 53"/>
          <p:cNvSpPr txBox="1"/>
          <p:nvPr>
            <p:ph idx="1" type="body"/>
          </p:nvPr>
        </p:nvSpPr>
        <p:spPr>
          <a:xfrm>
            <a:off x="721225" y="3708967"/>
            <a:ext cx="3300900" cy="21300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4" name="Shape 5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Shape 56"/>
          <p:cNvGrpSpPr/>
          <p:nvPr/>
        </p:nvGrpSpPr>
        <p:grpSpPr>
          <a:xfrm>
            <a:off x="830392" y="5558926"/>
            <a:ext cx="745763" cy="61102"/>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9" name="Shape 59"/>
          <p:cNvSpPr txBox="1"/>
          <p:nvPr>
            <p:ph type="title"/>
          </p:nvPr>
        </p:nvSpPr>
        <p:spPr>
          <a:xfrm>
            <a:off x="729450" y="1152400"/>
            <a:ext cx="7021200" cy="39801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Shape 6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Shape 62"/>
          <p:cNvSpPr/>
          <p:nvPr/>
        </p:nvSpPr>
        <p:spPr>
          <a:xfrm>
            <a:off x="0" y="0"/>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3" name="Shape 63"/>
          <p:cNvGrpSpPr/>
          <p:nvPr/>
        </p:nvGrpSpPr>
        <p:grpSpPr>
          <a:xfrm>
            <a:off x="830392" y="1588427"/>
            <a:ext cx="745763" cy="61102"/>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730000" y="1758200"/>
            <a:ext cx="3300900" cy="2249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67" name="Shape 67"/>
          <p:cNvSpPr txBox="1"/>
          <p:nvPr>
            <p:ph idx="1" type="subTitle"/>
          </p:nvPr>
        </p:nvSpPr>
        <p:spPr>
          <a:xfrm>
            <a:off x="724950" y="4215367"/>
            <a:ext cx="3300900" cy="10119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Shape 68"/>
          <p:cNvSpPr txBox="1"/>
          <p:nvPr>
            <p:ph idx="2" type="body"/>
          </p:nvPr>
        </p:nvSpPr>
        <p:spPr>
          <a:xfrm>
            <a:off x="5174225" y="1803500"/>
            <a:ext cx="3374400" cy="4034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9" name="Shape 6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Shape 71"/>
          <p:cNvSpPr txBox="1"/>
          <p:nvPr>
            <p:ph idx="1" type="body"/>
          </p:nvPr>
        </p:nvSpPr>
        <p:spPr>
          <a:xfrm>
            <a:off x="724950" y="5830068"/>
            <a:ext cx="7697400" cy="614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72" name="Shape 7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ctrTitle"/>
          </p:nvPr>
        </p:nvSpPr>
        <p:spPr>
          <a:xfrm>
            <a:off x="729450" y="1763267"/>
            <a:ext cx="7688100" cy="2219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Tracking Reddit User Interests Over Time</a:t>
            </a:r>
            <a:endParaRPr/>
          </a:p>
        </p:txBody>
      </p:sp>
      <p:sp>
        <p:nvSpPr>
          <p:cNvPr id="87" name="Shape 87"/>
          <p:cNvSpPr txBox="1"/>
          <p:nvPr>
            <p:ph idx="1" type="subTitle"/>
          </p:nvPr>
        </p:nvSpPr>
        <p:spPr>
          <a:xfrm>
            <a:off x="729627" y="4230533"/>
            <a:ext cx="7688100" cy="721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Wendy Li, Hao Mao, Hao-Hsiang Song</a:t>
            </a:r>
            <a:endParaRPr/>
          </a:p>
        </p:txBody>
      </p:sp>
      <p:pic>
        <p:nvPicPr>
          <p:cNvPr id="88" name="Shape 88"/>
          <p:cNvPicPr preferRelativeResize="0"/>
          <p:nvPr/>
        </p:nvPicPr>
        <p:blipFill>
          <a:blip r:embed="rId3">
            <a:alphaModFix/>
          </a:blip>
          <a:stretch>
            <a:fillRect/>
          </a:stretch>
        </p:blipFill>
        <p:spPr>
          <a:xfrm>
            <a:off x="4875402" y="3838426"/>
            <a:ext cx="3134452" cy="1959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3.3 2009-07 to 2009-11 (Pre-Explosion Era)</a:t>
            </a:r>
            <a:endParaRPr/>
          </a:p>
        </p:txBody>
      </p:sp>
      <p:pic>
        <p:nvPicPr>
          <p:cNvPr id="173" name="Shape 173"/>
          <p:cNvPicPr preferRelativeResize="0"/>
          <p:nvPr/>
        </p:nvPicPr>
        <p:blipFill>
          <a:blip r:embed="rId3">
            <a:alphaModFix/>
          </a:blip>
          <a:stretch>
            <a:fillRect/>
          </a:stretch>
        </p:blipFill>
        <p:spPr>
          <a:xfrm>
            <a:off x="277650" y="2937075"/>
            <a:ext cx="4153475" cy="3192175"/>
          </a:xfrm>
          <a:prstGeom prst="rect">
            <a:avLst/>
          </a:prstGeom>
          <a:noFill/>
          <a:ln>
            <a:noFill/>
          </a:ln>
        </p:spPr>
      </p:pic>
      <p:pic>
        <p:nvPicPr>
          <p:cNvPr id="174" name="Shape 174"/>
          <p:cNvPicPr preferRelativeResize="0"/>
          <p:nvPr/>
        </p:nvPicPr>
        <p:blipFill>
          <a:blip r:embed="rId4">
            <a:alphaModFix/>
          </a:blip>
          <a:stretch>
            <a:fillRect/>
          </a:stretch>
        </p:blipFill>
        <p:spPr>
          <a:xfrm>
            <a:off x="4238975" y="3303563"/>
            <a:ext cx="4408073" cy="28256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80" name="Shape 180"/>
          <p:cNvSpPr txBox="1"/>
          <p:nvPr>
            <p:ph idx="1" type="body"/>
          </p:nvPr>
        </p:nvSpPr>
        <p:spPr>
          <a:xfrm>
            <a:off x="729450" y="2771833"/>
            <a:ext cx="7688700" cy="3014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81" name="Shape 181"/>
          <p:cNvPicPr preferRelativeResize="0"/>
          <p:nvPr/>
        </p:nvPicPr>
        <p:blipFill>
          <a:blip r:embed="rId3">
            <a:alphaModFix/>
          </a:blip>
          <a:stretch>
            <a:fillRect/>
          </a:stretch>
        </p:blipFill>
        <p:spPr>
          <a:xfrm>
            <a:off x="0" y="1556125"/>
            <a:ext cx="9144001" cy="4572001"/>
          </a:xfrm>
          <a:prstGeom prst="rect">
            <a:avLst/>
          </a:prstGeom>
          <a:noFill/>
          <a:ln>
            <a:noFill/>
          </a:ln>
        </p:spPr>
      </p:pic>
      <p:sp>
        <p:nvSpPr>
          <p:cNvPr id="182" name="Shape 182"/>
          <p:cNvSpPr txBox="1"/>
          <p:nvPr/>
        </p:nvSpPr>
        <p:spPr>
          <a:xfrm>
            <a:off x="1457775" y="1252125"/>
            <a:ext cx="17823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Outgoing Flow: 6.6</a:t>
            </a:r>
            <a:endParaRPr/>
          </a:p>
        </p:txBody>
      </p:sp>
      <p:sp>
        <p:nvSpPr>
          <p:cNvPr id="183" name="Shape 183"/>
          <p:cNvSpPr txBox="1"/>
          <p:nvPr/>
        </p:nvSpPr>
        <p:spPr>
          <a:xfrm>
            <a:off x="5859525" y="1252125"/>
            <a:ext cx="17823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Users: &lt;10,000</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idx="1" type="body"/>
          </p:nvPr>
        </p:nvSpPr>
        <p:spPr>
          <a:xfrm>
            <a:off x="729450" y="2771833"/>
            <a:ext cx="7688700" cy="3014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89" name="Shape 189"/>
          <p:cNvPicPr preferRelativeResize="0"/>
          <p:nvPr/>
        </p:nvPicPr>
        <p:blipFill>
          <a:blip r:embed="rId3">
            <a:alphaModFix/>
          </a:blip>
          <a:stretch>
            <a:fillRect/>
          </a:stretch>
        </p:blipFill>
        <p:spPr>
          <a:xfrm>
            <a:off x="0" y="1891115"/>
            <a:ext cx="9144000" cy="4539420"/>
          </a:xfrm>
          <a:prstGeom prst="rect">
            <a:avLst/>
          </a:prstGeom>
          <a:noFill/>
          <a:ln>
            <a:noFill/>
          </a:ln>
        </p:spPr>
      </p:pic>
      <p:sp>
        <p:nvSpPr>
          <p:cNvPr id="190" name="Shape 190"/>
          <p:cNvSpPr txBox="1"/>
          <p:nvPr/>
        </p:nvSpPr>
        <p:spPr>
          <a:xfrm>
            <a:off x="1457775" y="1252125"/>
            <a:ext cx="17823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Outgoing Flow: 6.39</a:t>
            </a:r>
            <a:endParaRPr/>
          </a:p>
        </p:txBody>
      </p:sp>
      <p:sp>
        <p:nvSpPr>
          <p:cNvPr id="191" name="Shape 191"/>
          <p:cNvSpPr txBox="1"/>
          <p:nvPr/>
        </p:nvSpPr>
        <p:spPr>
          <a:xfrm>
            <a:off x="5859525" y="1252125"/>
            <a:ext cx="17823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Users: &lt;10,000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txBox="1"/>
          <p:nvPr>
            <p:ph idx="1" type="body"/>
          </p:nvPr>
        </p:nvSpPr>
        <p:spPr>
          <a:xfrm>
            <a:off x="729450" y="2771833"/>
            <a:ext cx="7688700" cy="3014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98" name="Shape 198"/>
          <p:cNvPicPr preferRelativeResize="0"/>
          <p:nvPr/>
        </p:nvPicPr>
        <p:blipFill>
          <a:blip r:embed="rId3">
            <a:alphaModFix/>
          </a:blip>
          <a:stretch>
            <a:fillRect/>
          </a:stretch>
        </p:blipFill>
        <p:spPr>
          <a:xfrm>
            <a:off x="1800" y="1643474"/>
            <a:ext cx="9144000" cy="4937902"/>
          </a:xfrm>
          <a:prstGeom prst="rect">
            <a:avLst/>
          </a:prstGeom>
          <a:noFill/>
          <a:ln>
            <a:noFill/>
          </a:ln>
        </p:spPr>
      </p:pic>
      <p:sp>
        <p:nvSpPr>
          <p:cNvPr id="199" name="Shape 199"/>
          <p:cNvSpPr txBox="1"/>
          <p:nvPr/>
        </p:nvSpPr>
        <p:spPr>
          <a:xfrm>
            <a:off x="1235775" y="1252125"/>
            <a:ext cx="20043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Outgoing Flow: 10.53</a:t>
            </a:r>
            <a:endParaRPr/>
          </a:p>
        </p:txBody>
      </p:sp>
      <p:sp>
        <p:nvSpPr>
          <p:cNvPr id="200" name="Shape 200"/>
          <p:cNvSpPr txBox="1"/>
          <p:nvPr/>
        </p:nvSpPr>
        <p:spPr>
          <a:xfrm>
            <a:off x="5859525" y="1252125"/>
            <a:ext cx="17823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Users: &lt;25,000</a:t>
            </a:r>
            <a:endParaRPr/>
          </a:p>
        </p:txBody>
      </p:sp>
      <p:sp>
        <p:nvSpPr>
          <p:cNvPr id="201" name="Shape 201"/>
          <p:cNvSpPr txBox="1"/>
          <p:nvPr/>
        </p:nvSpPr>
        <p:spPr>
          <a:xfrm>
            <a:off x="3658650" y="1252125"/>
            <a:ext cx="17823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2010-07 to 2010-11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07" name="Shape 207"/>
          <p:cNvSpPr txBox="1"/>
          <p:nvPr>
            <p:ph idx="1" type="body"/>
          </p:nvPr>
        </p:nvSpPr>
        <p:spPr>
          <a:xfrm>
            <a:off x="729450" y="2771833"/>
            <a:ext cx="7688700" cy="301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sp>
        <p:nvSpPr>
          <p:cNvPr id="208" name="Shape 208"/>
          <p:cNvSpPr txBox="1"/>
          <p:nvPr/>
        </p:nvSpPr>
        <p:spPr>
          <a:xfrm>
            <a:off x="1235775" y="1106075"/>
            <a:ext cx="20043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Outgoing Flow: </a:t>
            </a:r>
            <a:r>
              <a:rPr lang="en">
                <a:solidFill>
                  <a:schemeClr val="accent3"/>
                </a:solidFill>
              </a:rPr>
              <a:t>12.39</a:t>
            </a:r>
            <a:endParaRPr>
              <a:solidFill>
                <a:schemeClr val="accent3"/>
              </a:solidFill>
            </a:endParaRPr>
          </a:p>
        </p:txBody>
      </p:sp>
      <p:sp>
        <p:nvSpPr>
          <p:cNvPr id="209" name="Shape 209"/>
          <p:cNvSpPr txBox="1"/>
          <p:nvPr/>
        </p:nvSpPr>
        <p:spPr>
          <a:xfrm>
            <a:off x="5859525" y="1106075"/>
            <a:ext cx="17823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Users: ~65,000</a:t>
            </a:r>
            <a:endParaRPr/>
          </a:p>
        </p:txBody>
      </p:sp>
      <p:sp>
        <p:nvSpPr>
          <p:cNvPr id="210" name="Shape 210"/>
          <p:cNvSpPr txBox="1"/>
          <p:nvPr/>
        </p:nvSpPr>
        <p:spPr>
          <a:xfrm>
            <a:off x="3658650" y="1204450"/>
            <a:ext cx="17823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2010-11 to 2011-03</a:t>
            </a:r>
            <a:endParaRPr/>
          </a:p>
        </p:txBody>
      </p:sp>
      <p:pic>
        <p:nvPicPr>
          <p:cNvPr id="211" name="Shape 211"/>
          <p:cNvPicPr preferRelativeResize="0"/>
          <p:nvPr/>
        </p:nvPicPr>
        <p:blipFill>
          <a:blip r:embed="rId3">
            <a:alphaModFix/>
          </a:blip>
          <a:stretch>
            <a:fillRect/>
          </a:stretch>
        </p:blipFill>
        <p:spPr>
          <a:xfrm>
            <a:off x="45900" y="1504600"/>
            <a:ext cx="9075901" cy="4861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3.4 2011-03 to 2011-07 (Fast-Growing Era)</a:t>
            </a:r>
            <a:endParaRPr/>
          </a:p>
        </p:txBody>
      </p:sp>
      <p:pic>
        <p:nvPicPr>
          <p:cNvPr id="217" name="Shape 217"/>
          <p:cNvPicPr preferRelativeResize="0"/>
          <p:nvPr/>
        </p:nvPicPr>
        <p:blipFill>
          <a:blip r:embed="rId3">
            <a:alphaModFix/>
          </a:blip>
          <a:stretch>
            <a:fillRect/>
          </a:stretch>
        </p:blipFill>
        <p:spPr>
          <a:xfrm>
            <a:off x="161975" y="3049075"/>
            <a:ext cx="4864100" cy="2904948"/>
          </a:xfrm>
          <a:prstGeom prst="rect">
            <a:avLst/>
          </a:prstGeom>
          <a:noFill/>
          <a:ln>
            <a:noFill/>
          </a:ln>
        </p:spPr>
      </p:pic>
      <p:pic>
        <p:nvPicPr>
          <p:cNvPr id="218" name="Shape 218"/>
          <p:cNvPicPr preferRelativeResize="0"/>
          <p:nvPr/>
        </p:nvPicPr>
        <p:blipFill>
          <a:blip r:embed="rId4">
            <a:alphaModFix/>
          </a:blip>
          <a:stretch>
            <a:fillRect/>
          </a:stretch>
        </p:blipFill>
        <p:spPr>
          <a:xfrm>
            <a:off x="5026075" y="3049075"/>
            <a:ext cx="3712925" cy="2904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24" name="Shape 224"/>
          <p:cNvSpPr txBox="1"/>
          <p:nvPr>
            <p:ph idx="1" type="body"/>
          </p:nvPr>
        </p:nvSpPr>
        <p:spPr>
          <a:xfrm>
            <a:off x="729450" y="2771833"/>
            <a:ext cx="7688700" cy="301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sp>
        <p:nvSpPr>
          <p:cNvPr id="225" name="Shape 225"/>
          <p:cNvSpPr txBox="1"/>
          <p:nvPr/>
        </p:nvSpPr>
        <p:spPr>
          <a:xfrm>
            <a:off x="1235775" y="1106075"/>
            <a:ext cx="20043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Outgoing Flow: 3.7</a:t>
            </a:r>
            <a:endParaRPr/>
          </a:p>
        </p:txBody>
      </p:sp>
      <p:sp>
        <p:nvSpPr>
          <p:cNvPr id="226" name="Shape 226"/>
          <p:cNvSpPr txBox="1"/>
          <p:nvPr/>
        </p:nvSpPr>
        <p:spPr>
          <a:xfrm>
            <a:off x="5859525" y="1106075"/>
            <a:ext cx="17823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Users: ~160,000</a:t>
            </a:r>
            <a:endParaRPr/>
          </a:p>
        </p:txBody>
      </p:sp>
      <p:sp>
        <p:nvSpPr>
          <p:cNvPr id="227" name="Shape 227"/>
          <p:cNvSpPr txBox="1"/>
          <p:nvPr/>
        </p:nvSpPr>
        <p:spPr>
          <a:xfrm>
            <a:off x="3658650" y="1204450"/>
            <a:ext cx="17823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2011-07 to 2011-11</a:t>
            </a:r>
            <a:endParaRPr/>
          </a:p>
        </p:txBody>
      </p:sp>
      <p:pic>
        <p:nvPicPr>
          <p:cNvPr id="228" name="Shape 228"/>
          <p:cNvPicPr preferRelativeResize="0"/>
          <p:nvPr/>
        </p:nvPicPr>
        <p:blipFill>
          <a:blip r:embed="rId3">
            <a:alphaModFix/>
          </a:blip>
          <a:stretch>
            <a:fillRect/>
          </a:stretch>
        </p:blipFill>
        <p:spPr>
          <a:xfrm>
            <a:off x="117050" y="1693250"/>
            <a:ext cx="8909901" cy="4789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34" name="Shape 234"/>
          <p:cNvSpPr txBox="1"/>
          <p:nvPr>
            <p:ph idx="1" type="body"/>
          </p:nvPr>
        </p:nvSpPr>
        <p:spPr>
          <a:xfrm>
            <a:off x="729450" y="2771833"/>
            <a:ext cx="7688700" cy="301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sp>
        <p:nvSpPr>
          <p:cNvPr id="235" name="Shape 235"/>
          <p:cNvSpPr txBox="1"/>
          <p:nvPr/>
        </p:nvSpPr>
        <p:spPr>
          <a:xfrm>
            <a:off x="1235775" y="1106075"/>
            <a:ext cx="20043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Outgoing Flow: 3.7</a:t>
            </a:r>
            <a:endParaRPr/>
          </a:p>
        </p:txBody>
      </p:sp>
      <p:sp>
        <p:nvSpPr>
          <p:cNvPr id="236" name="Shape 236"/>
          <p:cNvSpPr txBox="1"/>
          <p:nvPr/>
        </p:nvSpPr>
        <p:spPr>
          <a:xfrm>
            <a:off x="5859525" y="1106075"/>
            <a:ext cx="17823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Users: ~230,000</a:t>
            </a:r>
            <a:endParaRPr/>
          </a:p>
        </p:txBody>
      </p:sp>
      <p:sp>
        <p:nvSpPr>
          <p:cNvPr id="237" name="Shape 237"/>
          <p:cNvSpPr txBox="1"/>
          <p:nvPr/>
        </p:nvSpPr>
        <p:spPr>
          <a:xfrm>
            <a:off x="3658650" y="1204450"/>
            <a:ext cx="17823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2011-11 to 2012-03</a:t>
            </a:r>
            <a:endParaRPr/>
          </a:p>
        </p:txBody>
      </p:sp>
      <p:pic>
        <p:nvPicPr>
          <p:cNvPr id="238" name="Shape 238"/>
          <p:cNvPicPr preferRelativeResize="0"/>
          <p:nvPr/>
        </p:nvPicPr>
        <p:blipFill>
          <a:blip r:embed="rId3">
            <a:alphaModFix/>
          </a:blip>
          <a:stretch>
            <a:fillRect/>
          </a:stretch>
        </p:blipFill>
        <p:spPr>
          <a:xfrm>
            <a:off x="1800" y="1556652"/>
            <a:ext cx="9144000" cy="501284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Shape 243"/>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3.5 2012-03 to 2012-07 (Post-Explosion</a:t>
            </a:r>
            <a:r>
              <a:rPr lang="en"/>
              <a:t> Era)</a:t>
            </a:r>
            <a:endParaRPr/>
          </a:p>
        </p:txBody>
      </p:sp>
      <p:pic>
        <p:nvPicPr>
          <p:cNvPr id="244" name="Shape 244"/>
          <p:cNvPicPr preferRelativeResize="0"/>
          <p:nvPr/>
        </p:nvPicPr>
        <p:blipFill>
          <a:blip r:embed="rId3">
            <a:alphaModFix/>
          </a:blip>
          <a:stretch>
            <a:fillRect/>
          </a:stretch>
        </p:blipFill>
        <p:spPr>
          <a:xfrm>
            <a:off x="277650" y="2843125"/>
            <a:ext cx="4748425" cy="3110900"/>
          </a:xfrm>
          <a:prstGeom prst="rect">
            <a:avLst/>
          </a:prstGeom>
          <a:noFill/>
          <a:ln>
            <a:noFill/>
          </a:ln>
        </p:spPr>
      </p:pic>
      <p:pic>
        <p:nvPicPr>
          <p:cNvPr id="245" name="Shape 245"/>
          <p:cNvPicPr preferRelativeResize="0"/>
          <p:nvPr/>
        </p:nvPicPr>
        <p:blipFill>
          <a:blip r:embed="rId4">
            <a:alphaModFix/>
          </a:blip>
          <a:stretch>
            <a:fillRect/>
          </a:stretch>
        </p:blipFill>
        <p:spPr>
          <a:xfrm>
            <a:off x="4556475" y="3290725"/>
            <a:ext cx="4073325" cy="2215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51" name="Shape 251"/>
          <p:cNvSpPr txBox="1"/>
          <p:nvPr>
            <p:ph idx="1" type="body"/>
          </p:nvPr>
        </p:nvSpPr>
        <p:spPr>
          <a:xfrm>
            <a:off x="729450" y="2771833"/>
            <a:ext cx="7688700" cy="301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sp>
        <p:nvSpPr>
          <p:cNvPr id="252" name="Shape 252"/>
          <p:cNvSpPr txBox="1"/>
          <p:nvPr/>
        </p:nvSpPr>
        <p:spPr>
          <a:xfrm>
            <a:off x="1235775" y="1106075"/>
            <a:ext cx="20043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Outgoing Flow: 3.96</a:t>
            </a:r>
            <a:endParaRPr/>
          </a:p>
        </p:txBody>
      </p:sp>
      <p:sp>
        <p:nvSpPr>
          <p:cNvPr id="253" name="Shape 253"/>
          <p:cNvSpPr txBox="1"/>
          <p:nvPr/>
        </p:nvSpPr>
        <p:spPr>
          <a:xfrm>
            <a:off x="5859525" y="1106075"/>
            <a:ext cx="25203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Users: ~350,000 to ~130,000</a:t>
            </a:r>
            <a:endParaRPr/>
          </a:p>
        </p:txBody>
      </p:sp>
      <p:sp>
        <p:nvSpPr>
          <p:cNvPr id="254" name="Shape 254"/>
          <p:cNvSpPr txBox="1"/>
          <p:nvPr/>
        </p:nvSpPr>
        <p:spPr>
          <a:xfrm>
            <a:off x="3658650" y="1204450"/>
            <a:ext cx="17823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2012-07 to 2012-11</a:t>
            </a:r>
            <a:endParaRPr/>
          </a:p>
        </p:txBody>
      </p:sp>
      <p:pic>
        <p:nvPicPr>
          <p:cNvPr id="255" name="Shape 255"/>
          <p:cNvPicPr preferRelativeResize="0"/>
          <p:nvPr/>
        </p:nvPicPr>
        <p:blipFill>
          <a:blip r:embed="rId3">
            <a:alphaModFix/>
          </a:blip>
          <a:stretch>
            <a:fillRect/>
          </a:stretch>
        </p:blipFill>
        <p:spPr>
          <a:xfrm>
            <a:off x="0" y="1556638"/>
            <a:ext cx="9144001" cy="4940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000"/>
              <a:t>1 Background</a:t>
            </a:r>
            <a:endParaRPr sz="3000"/>
          </a:p>
        </p:txBody>
      </p:sp>
      <p:sp>
        <p:nvSpPr>
          <p:cNvPr id="94" name="Shape 94"/>
          <p:cNvSpPr txBox="1"/>
          <p:nvPr>
            <p:ph idx="1" type="body"/>
          </p:nvPr>
        </p:nvSpPr>
        <p:spPr>
          <a:xfrm>
            <a:off x="729450" y="2743925"/>
            <a:ext cx="5028300" cy="26841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Reddit is an American social news aggregation and discussion website</a:t>
            </a:r>
            <a:endParaRPr sz="1800"/>
          </a:p>
          <a:p>
            <a:pPr indent="-342900" lvl="0" marL="457200" rtl="0">
              <a:spcBef>
                <a:spcPts val="0"/>
              </a:spcBef>
              <a:spcAft>
                <a:spcPts val="0"/>
              </a:spcAft>
              <a:buSzPts val="1800"/>
              <a:buChar char="●"/>
            </a:pPr>
            <a:r>
              <a:rPr lang="en" sz="1800"/>
              <a:t>Past OSN studies focus on content quality and popularity</a:t>
            </a:r>
            <a:endParaRPr sz="1800"/>
          </a:p>
          <a:p>
            <a:pPr indent="-342900" lvl="0" marL="457200" rtl="0">
              <a:spcBef>
                <a:spcPts val="0"/>
              </a:spcBef>
              <a:spcAft>
                <a:spcPts val="0"/>
              </a:spcAft>
              <a:buSzPts val="1800"/>
              <a:buChar char="●"/>
            </a:pPr>
            <a:r>
              <a:rPr lang="en" sz="1800"/>
              <a:t>Link prediction papers aim solely in network growth</a:t>
            </a:r>
            <a:endParaRPr sz="1800"/>
          </a:p>
          <a:p>
            <a:pPr indent="-342900" lvl="0" marL="457200" rtl="0">
              <a:spcBef>
                <a:spcPts val="0"/>
              </a:spcBef>
              <a:spcAft>
                <a:spcPts val="0"/>
              </a:spcAft>
              <a:buSzPts val="1800"/>
              <a:buChar char="●"/>
            </a:pPr>
            <a:r>
              <a:rPr lang="en" sz="1800"/>
              <a:t>Research in the two realms failed to account for one another</a:t>
            </a:r>
            <a:endParaRPr sz="1800"/>
          </a:p>
        </p:txBody>
      </p:sp>
      <p:pic>
        <p:nvPicPr>
          <p:cNvPr id="95" name="Shape 95"/>
          <p:cNvPicPr preferRelativeResize="0"/>
          <p:nvPr/>
        </p:nvPicPr>
        <p:blipFill>
          <a:blip r:embed="rId3">
            <a:alphaModFix/>
          </a:blip>
          <a:stretch>
            <a:fillRect/>
          </a:stretch>
        </p:blipFill>
        <p:spPr>
          <a:xfrm>
            <a:off x="6095888" y="4423124"/>
            <a:ext cx="2777725" cy="1388875"/>
          </a:xfrm>
          <a:prstGeom prst="rect">
            <a:avLst/>
          </a:prstGeom>
          <a:noFill/>
          <a:ln>
            <a:noFill/>
          </a:ln>
        </p:spPr>
      </p:pic>
      <p:pic>
        <p:nvPicPr>
          <p:cNvPr id="96" name="Shape 96"/>
          <p:cNvPicPr preferRelativeResize="0"/>
          <p:nvPr/>
        </p:nvPicPr>
        <p:blipFill>
          <a:blip r:embed="rId4">
            <a:alphaModFix/>
          </a:blip>
          <a:stretch>
            <a:fillRect/>
          </a:stretch>
        </p:blipFill>
        <p:spPr>
          <a:xfrm>
            <a:off x="5944025" y="1894075"/>
            <a:ext cx="3081450" cy="2054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3.6 Top Categories Breakdown</a:t>
            </a:r>
            <a:endParaRPr/>
          </a:p>
        </p:txBody>
      </p:sp>
      <p:grpSp>
        <p:nvGrpSpPr>
          <p:cNvPr id="261" name="Shape 261"/>
          <p:cNvGrpSpPr/>
          <p:nvPr/>
        </p:nvGrpSpPr>
        <p:grpSpPr>
          <a:xfrm>
            <a:off x="2481300" y="2627321"/>
            <a:ext cx="6234033" cy="3017604"/>
            <a:chOff x="2027887" y="2724900"/>
            <a:chExt cx="6335399" cy="2832101"/>
          </a:xfrm>
        </p:grpSpPr>
        <p:pic>
          <p:nvPicPr>
            <p:cNvPr id="262" name="Shape 262"/>
            <p:cNvPicPr preferRelativeResize="0"/>
            <p:nvPr/>
          </p:nvPicPr>
          <p:blipFill rotWithShape="1">
            <a:blip r:embed="rId3">
              <a:alphaModFix/>
            </a:blip>
            <a:srcRect b="0" l="4534" r="22906" t="10080"/>
            <a:stretch/>
          </p:blipFill>
          <p:spPr>
            <a:xfrm>
              <a:off x="2027887" y="2988137"/>
              <a:ext cx="2873298" cy="2568865"/>
            </a:xfrm>
            <a:prstGeom prst="rect">
              <a:avLst/>
            </a:prstGeom>
            <a:noFill/>
            <a:ln>
              <a:noFill/>
            </a:ln>
          </p:spPr>
        </p:pic>
        <p:pic>
          <p:nvPicPr>
            <p:cNvPr id="263" name="Shape 263"/>
            <p:cNvPicPr preferRelativeResize="0"/>
            <p:nvPr/>
          </p:nvPicPr>
          <p:blipFill rotWithShape="1">
            <a:blip r:embed="rId4">
              <a:alphaModFix/>
            </a:blip>
            <a:srcRect b="0" l="14929" r="0" t="0"/>
            <a:stretch/>
          </p:blipFill>
          <p:spPr>
            <a:xfrm>
              <a:off x="4882887" y="2724900"/>
              <a:ext cx="3480400" cy="2795525"/>
            </a:xfrm>
            <a:prstGeom prst="rect">
              <a:avLst/>
            </a:prstGeom>
            <a:noFill/>
            <a:ln>
              <a:noFill/>
            </a:ln>
          </p:spPr>
        </p:pic>
      </p:grpSp>
      <p:sp>
        <p:nvSpPr>
          <p:cNvPr id="264" name="Shape 264"/>
          <p:cNvSpPr txBox="1"/>
          <p:nvPr>
            <p:ph idx="1" type="body"/>
          </p:nvPr>
        </p:nvSpPr>
        <p:spPr>
          <a:xfrm>
            <a:off x="671875" y="2762675"/>
            <a:ext cx="1970700" cy="3014700"/>
          </a:xfrm>
          <a:prstGeom prst="rect">
            <a:avLst/>
          </a:prstGeom>
        </p:spPr>
        <p:txBody>
          <a:bodyPr anchorCtr="0" anchor="t" bIns="91425" lIns="91425" spcFirstLastPara="1" rIns="91425" wrap="square" tIns="91425">
            <a:noAutofit/>
          </a:bodyPr>
          <a:lstStyle/>
          <a:p>
            <a:pPr indent="-311150" lvl="0" marL="457200" rtl="0">
              <a:spcBef>
                <a:spcPts val="1000"/>
              </a:spcBef>
              <a:spcAft>
                <a:spcPts val="0"/>
              </a:spcAft>
              <a:buSzPts val="1300"/>
              <a:buChar char="●"/>
            </a:pPr>
            <a:r>
              <a:rPr lang="en"/>
              <a:t>A small set of categories dominate</a:t>
            </a:r>
            <a:endParaRPr/>
          </a:p>
          <a:p>
            <a:pPr indent="-311150" lvl="0" marL="457200" rtl="0">
              <a:spcBef>
                <a:spcPts val="1000"/>
              </a:spcBef>
              <a:spcAft>
                <a:spcPts val="0"/>
              </a:spcAft>
              <a:buSzPts val="1300"/>
              <a:buChar char="●"/>
            </a:pPr>
            <a:r>
              <a:rPr lang="en"/>
              <a:t>Some categories come and go</a:t>
            </a:r>
            <a:endParaRPr/>
          </a:p>
          <a:p>
            <a:pPr indent="-311150" lvl="0" marL="457200" rtl="0">
              <a:spcBef>
                <a:spcPts val="1000"/>
              </a:spcBef>
              <a:spcAft>
                <a:spcPts val="0"/>
              </a:spcAft>
              <a:buSzPts val="1300"/>
              <a:buChar char="●"/>
            </a:pPr>
            <a:r>
              <a:rPr lang="en"/>
              <a:t>Some have enduring popularity once introduced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4 Conclusion</a:t>
            </a:r>
            <a:endParaRPr/>
          </a:p>
        </p:txBody>
      </p:sp>
      <p:sp>
        <p:nvSpPr>
          <p:cNvPr id="270" name="Shape 270"/>
          <p:cNvSpPr txBox="1"/>
          <p:nvPr>
            <p:ph idx="1" type="body"/>
          </p:nvPr>
        </p:nvSpPr>
        <p:spPr>
          <a:xfrm>
            <a:off x="729450" y="2771833"/>
            <a:ext cx="7688700" cy="3014700"/>
          </a:xfrm>
          <a:prstGeom prst="rect">
            <a:avLst/>
          </a:prstGeom>
        </p:spPr>
        <p:txBody>
          <a:bodyPr anchorCtr="0" anchor="t" bIns="91425" lIns="91425" spcFirstLastPara="1" rIns="91425" wrap="square" tIns="91425">
            <a:noAutofit/>
          </a:bodyPr>
          <a:lstStyle/>
          <a:p>
            <a:pPr indent="-317500" lvl="0" marL="457200" rtl="0">
              <a:spcBef>
                <a:spcPts val="1000"/>
              </a:spcBef>
              <a:spcAft>
                <a:spcPts val="0"/>
              </a:spcAft>
              <a:buSzPts val="1400"/>
              <a:buChar char="●"/>
            </a:pPr>
            <a:r>
              <a:rPr lang="en" sz="1400"/>
              <a:t>We analyzed how users’ interests shift over time</a:t>
            </a:r>
            <a:endParaRPr sz="1400"/>
          </a:p>
          <a:p>
            <a:pPr indent="-317500" lvl="0" marL="457200" rtl="0">
              <a:spcBef>
                <a:spcPts val="1600"/>
              </a:spcBef>
              <a:spcAft>
                <a:spcPts val="0"/>
              </a:spcAft>
              <a:buSzPts val="1400"/>
              <a:buChar char="●"/>
            </a:pPr>
            <a:r>
              <a:rPr lang="en" sz="1400"/>
              <a:t>We find that Reddit exhibits properties of traditional OSNs</a:t>
            </a:r>
            <a:endParaRPr sz="1400"/>
          </a:p>
          <a:p>
            <a:pPr indent="-317500" lvl="0" marL="457200" rtl="0">
              <a:spcBef>
                <a:spcPts val="1600"/>
              </a:spcBef>
              <a:spcAft>
                <a:spcPts val="0"/>
              </a:spcAft>
              <a:buSzPts val="1400"/>
              <a:buChar char="●"/>
            </a:pPr>
            <a:r>
              <a:rPr lang="en" sz="1400"/>
              <a:t>User interest shifts polarize as Reddit develops, half sticking with one interest community, the other half constantly changing interests</a:t>
            </a:r>
            <a:endParaRPr sz="1400"/>
          </a:p>
          <a:p>
            <a:pPr indent="-317500" lvl="0" marL="457200">
              <a:spcBef>
                <a:spcPts val="1600"/>
              </a:spcBef>
              <a:spcAft>
                <a:spcPts val="1600"/>
              </a:spcAft>
              <a:buSzPts val="1400"/>
              <a:buChar char="●"/>
            </a:pPr>
            <a:r>
              <a:rPr lang="en" sz="1400"/>
              <a:t>Overall user interests clearly change dynamically and shifts throughout the snapshots</a:t>
            </a:r>
            <a:endParaRPr sz="1400"/>
          </a:p>
        </p:txBody>
      </p:sp>
      <p:sp>
        <p:nvSpPr>
          <p:cNvPr id="271" name="Shape 271"/>
          <p:cNvSpPr txBox="1"/>
          <p:nvPr/>
        </p:nvSpPr>
        <p:spPr>
          <a:xfrm>
            <a:off x="7303025" y="5786525"/>
            <a:ext cx="841200" cy="713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600">
                <a:latin typeface="Caveat"/>
                <a:ea typeface="Caveat"/>
                <a:cs typeface="Caveat"/>
                <a:sym typeface="Caveat"/>
              </a:rPr>
              <a:t>Fin</a:t>
            </a:r>
            <a:endParaRPr sz="3600">
              <a:latin typeface="Caveat"/>
              <a:ea typeface="Caveat"/>
              <a:cs typeface="Caveat"/>
              <a:sym typeface="Cave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7" name="Shape 277"/>
          <p:cNvSpPr txBox="1"/>
          <p:nvPr>
            <p:ph idx="1" type="body"/>
          </p:nvPr>
        </p:nvSpPr>
        <p:spPr>
          <a:xfrm>
            <a:off x="729450" y="2771833"/>
            <a:ext cx="7688700" cy="3014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2 Our Approach</a:t>
            </a:r>
            <a:endParaRPr/>
          </a:p>
        </p:txBody>
      </p:sp>
      <p:sp>
        <p:nvSpPr>
          <p:cNvPr id="102" name="Shape 102"/>
          <p:cNvSpPr txBox="1"/>
          <p:nvPr>
            <p:ph idx="1" type="body"/>
          </p:nvPr>
        </p:nvSpPr>
        <p:spPr>
          <a:xfrm>
            <a:off x="729450" y="2771833"/>
            <a:ext cx="7688700" cy="30147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Parsed 5 year long </a:t>
            </a:r>
            <a:r>
              <a:rPr lang="en" sz="1800"/>
              <a:t>Reddit dataset (2008-2013)</a:t>
            </a:r>
            <a:endParaRPr sz="1800"/>
          </a:p>
          <a:p>
            <a:pPr indent="-342900" lvl="0" marL="457200" rtl="0">
              <a:spcBef>
                <a:spcPts val="0"/>
              </a:spcBef>
              <a:spcAft>
                <a:spcPts val="0"/>
              </a:spcAft>
              <a:buSzPts val="1800"/>
              <a:buChar char="●"/>
            </a:pPr>
            <a:r>
              <a:rPr lang="en" sz="1800"/>
              <a:t>Graph construction of four month long snapshots</a:t>
            </a:r>
            <a:endParaRPr sz="1800"/>
          </a:p>
          <a:p>
            <a:pPr indent="-342900" lvl="0" marL="457200" rtl="0">
              <a:spcBef>
                <a:spcPts val="0"/>
              </a:spcBef>
              <a:spcAft>
                <a:spcPts val="0"/>
              </a:spcAft>
              <a:buSzPts val="1800"/>
              <a:buChar char="●"/>
            </a:pPr>
            <a:r>
              <a:rPr lang="en" sz="1800"/>
              <a:t>Performed </a:t>
            </a:r>
            <a:r>
              <a:rPr lang="en" sz="1800"/>
              <a:t>community-level </a:t>
            </a:r>
            <a:r>
              <a:rPr lang="en" sz="1800"/>
              <a:t>analysis via Louvain algorithm</a:t>
            </a:r>
            <a:endParaRPr sz="1800"/>
          </a:p>
          <a:p>
            <a:pPr indent="-342900" lvl="0" marL="457200" rtl="0">
              <a:spcBef>
                <a:spcPts val="0"/>
              </a:spcBef>
              <a:spcAft>
                <a:spcPts val="0"/>
              </a:spcAft>
              <a:buSzPts val="1800"/>
              <a:buChar char="●"/>
            </a:pPr>
            <a:r>
              <a:rPr lang="en" sz="1800"/>
              <a:t>Visualized and tracked user flows using Sankey diagram</a:t>
            </a:r>
            <a:endParaRPr sz="1800"/>
          </a:p>
          <a:p>
            <a:pPr indent="-342900" lvl="0" marL="457200">
              <a:spcBef>
                <a:spcPts val="0"/>
              </a:spcBef>
              <a:spcAft>
                <a:spcPts val="0"/>
              </a:spcAft>
              <a:buSzPts val="1800"/>
              <a:buChar char="●"/>
            </a:pPr>
            <a:r>
              <a:rPr lang="en" sz="1800"/>
              <a:t>Analyzed user interest shifts in terms of distribution of probabilities</a:t>
            </a:r>
            <a:endParaRPr sz="1800"/>
          </a:p>
        </p:txBody>
      </p:sp>
      <p:pic>
        <p:nvPicPr>
          <p:cNvPr id="103" name="Shape 103"/>
          <p:cNvPicPr preferRelativeResize="0"/>
          <p:nvPr/>
        </p:nvPicPr>
        <p:blipFill>
          <a:blip r:embed="rId3">
            <a:alphaModFix/>
          </a:blip>
          <a:stretch>
            <a:fillRect/>
          </a:stretch>
        </p:blipFill>
        <p:spPr>
          <a:xfrm>
            <a:off x="7326526" y="4922666"/>
            <a:ext cx="1196126" cy="1935326"/>
          </a:xfrm>
          <a:prstGeom prst="rect">
            <a:avLst/>
          </a:prstGeom>
          <a:noFill/>
          <a:ln>
            <a:noFill/>
          </a:ln>
        </p:spPr>
      </p:pic>
      <p:pic>
        <p:nvPicPr>
          <p:cNvPr id="104" name="Shape 104"/>
          <p:cNvPicPr preferRelativeResize="0"/>
          <p:nvPr/>
        </p:nvPicPr>
        <p:blipFill>
          <a:blip r:embed="rId4">
            <a:alphaModFix/>
          </a:blip>
          <a:stretch>
            <a:fillRect/>
          </a:stretch>
        </p:blipFill>
        <p:spPr>
          <a:xfrm>
            <a:off x="729450" y="4922675"/>
            <a:ext cx="5775049" cy="1286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Network Statistics</a:t>
            </a:r>
            <a:endParaRPr/>
          </a:p>
        </p:txBody>
      </p:sp>
      <p:sp>
        <p:nvSpPr>
          <p:cNvPr id="110" name="Shape 110"/>
          <p:cNvSpPr txBox="1"/>
          <p:nvPr>
            <p:ph idx="1" type="body"/>
          </p:nvPr>
        </p:nvSpPr>
        <p:spPr>
          <a:xfrm>
            <a:off x="729450" y="2771825"/>
            <a:ext cx="2824800" cy="3014700"/>
          </a:xfrm>
          <a:prstGeom prst="rect">
            <a:avLst/>
          </a:prstGeom>
        </p:spPr>
        <p:txBody>
          <a:bodyPr anchorCtr="0" anchor="t" bIns="91425" lIns="91425" spcFirstLastPara="1" rIns="91425" wrap="square" tIns="91425">
            <a:noAutofit/>
          </a:bodyPr>
          <a:lstStyle/>
          <a:p>
            <a:pPr indent="-311150" lvl="0" marL="457200" rtl="0">
              <a:lnSpc>
                <a:spcPct val="115000"/>
              </a:lnSpc>
              <a:spcBef>
                <a:spcPts val="1000"/>
              </a:spcBef>
              <a:spcAft>
                <a:spcPts val="0"/>
              </a:spcAft>
              <a:buSzPts val="1300"/>
              <a:buChar char="●"/>
            </a:pPr>
            <a:r>
              <a:rPr lang="en"/>
              <a:t>High Assortativity for Most Visited Subreddit</a:t>
            </a:r>
            <a:endParaRPr/>
          </a:p>
          <a:p>
            <a:pPr indent="-311150" lvl="0" marL="457200" rtl="0">
              <a:lnSpc>
                <a:spcPct val="115000"/>
              </a:lnSpc>
              <a:spcBef>
                <a:spcPts val="1600"/>
              </a:spcBef>
              <a:spcAft>
                <a:spcPts val="0"/>
              </a:spcAft>
              <a:buSzPts val="1300"/>
              <a:buChar char="●"/>
            </a:pPr>
            <a:r>
              <a:rPr lang="en"/>
              <a:t>N</a:t>
            </a:r>
            <a:r>
              <a:rPr lang="en"/>
              <a:t>egatively correlated with the number of users</a:t>
            </a:r>
            <a:endParaRPr/>
          </a:p>
          <a:p>
            <a:pPr indent="-311150" lvl="0" marL="457200">
              <a:lnSpc>
                <a:spcPct val="115000"/>
              </a:lnSpc>
              <a:spcBef>
                <a:spcPts val="1600"/>
              </a:spcBef>
              <a:spcAft>
                <a:spcPts val="1600"/>
              </a:spcAft>
              <a:buSzPts val="1300"/>
              <a:buChar char="●"/>
            </a:pPr>
            <a:r>
              <a:rPr lang="en"/>
              <a:t>Average Clustering Coefficient higher than Twitter, but lower than Facebook</a:t>
            </a:r>
            <a:endParaRPr/>
          </a:p>
        </p:txBody>
      </p:sp>
      <p:pic>
        <p:nvPicPr>
          <p:cNvPr id="111" name="Shape 111"/>
          <p:cNvPicPr preferRelativeResize="0"/>
          <p:nvPr/>
        </p:nvPicPr>
        <p:blipFill>
          <a:blip r:embed="rId3">
            <a:alphaModFix/>
          </a:blip>
          <a:stretch>
            <a:fillRect/>
          </a:stretch>
        </p:blipFill>
        <p:spPr>
          <a:xfrm>
            <a:off x="3661053" y="2450850"/>
            <a:ext cx="5336423" cy="3656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2.1 Visualization</a:t>
            </a:r>
            <a:endParaRPr/>
          </a:p>
        </p:txBody>
      </p:sp>
      <p:sp>
        <p:nvSpPr>
          <p:cNvPr id="117" name="Shape 117"/>
          <p:cNvSpPr txBox="1"/>
          <p:nvPr>
            <p:ph idx="1" type="body"/>
          </p:nvPr>
        </p:nvSpPr>
        <p:spPr>
          <a:xfrm>
            <a:off x="3945575" y="1453350"/>
            <a:ext cx="5007600" cy="11736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
              <a:t>Sankey graphs depicting flow between snapshots</a:t>
            </a:r>
            <a:endParaRPr/>
          </a:p>
          <a:p>
            <a:pPr indent="-311150" lvl="0" marL="457200" rtl="0">
              <a:spcBef>
                <a:spcPts val="0"/>
              </a:spcBef>
              <a:spcAft>
                <a:spcPts val="0"/>
              </a:spcAft>
              <a:buSzPts val="1300"/>
              <a:buChar char="●"/>
            </a:pPr>
            <a:r>
              <a:rPr lang="en"/>
              <a:t>Flow width depicts the continuity in same user interactions</a:t>
            </a:r>
            <a:endParaRPr/>
          </a:p>
          <a:p>
            <a:pPr indent="-311150" lvl="0" marL="457200" rtl="0">
              <a:spcBef>
                <a:spcPts val="0"/>
              </a:spcBef>
              <a:spcAft>
                <a:spcPts val="0"/>
              </a:spcAft>
              <a:buSzPts val="1300"/>
              <a:buChar char="●"/>
            </a:pPr>
            <a:r>
              <a:rPr lang="en"/>
              <a:t>Drop-out </a:t>
            </a:r>
            <a:r>
              <a:rPr lang="en"/>
              <a:t>users marked inactive</a:t>
            </a:r>
            <a:endParaRPr/>
          </a:p>
          <a:p>
            <a:pPr indent="-311150" lvl="0" marL="457200" rtl="0">
              <a:spcBef>
                <a:spcPts val="0"/>
              </a:spcBef>
              <a:spcAft>
                <a:spcPts val="0"/>
              </a:spcAft>
              <a:buSzPts val="1300"/>
              <a:buChar char="●"/>
            </a:pPr>
            <a:r>
              <a:rPr lang="en"/>
              <a:t>Later snapshots generally have more clusters than early ones</a:t>
            </a:r>
            <a:endParaRPr/>
          </a:p>
        </p:txBody>
      </p:sp>
      <p:pic>
        <p:nvPicPr>
          <p:cNvPr id="118" name="Shape 118"/>
          <p:cNvPicPr preferRelativeResize="0"/>
          <p:nvPr/>
        </p:nvPicPr>
        <p:blipFill>
          <a:blip r:embed="rId3">
            <a:alphaModFix/>
          </a:blip>
          <a:stretch>
            <a:fillRect/>
          </a:stretch>
        </p:blipFill>
        <p:spPr>
          <a:xfrm>
            <a:off x="0" y="2471909"/>
            <a:ext cx="9144001" cy="430533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3 Key Findings</a:t>
            </a:r>
            <a:endParaRPr/>
          </a:p>
        </p:txBody>
      </p:sp>
      <p:grpSp>
        <p:nvGrpSpPr>
          <p:cNvPr id="124" name="Shape 124"/>
          <p:cNvGrpSpPr/>
          <p:nvPr/>
        </p:nvGrpSpPr>
        <p:grpSpPr>
          <a:xfrm>
            <a:off x="729504" y="3852125"/>
            <a:ext cx="7744737" cy="893985"/>
            <a:chOff x="1431325" y="2473836"/>
            <a:chExt cx="6614345" cy="670505"/>
          </a:xfrm>
        </p:grpSpPr>
        <p:sp>
          <p:nvSpPr>
            <p:cNvPr id="125" name="Shape 125"/>
            <p:cNvSpPr/>
            <p:nvPr/>
          </p:nvSpPr>
          <p:spPr>
            <a:xfrm rot="-5400000">
              <a:off x="4644475" y="-209208"/>
              <a:ext cx="670500" cy="6036600"/>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 name="Shape 126"/>
            <p:cNvSpPr txBox="1"/>
            <p:nvPr/>
          </p:nvSpPr>
          <p:spPr>
            <a:xfrm>
              <a:off x="2744670" y="2473836"/>
              <a:ext cx="5301000" cy="657000"/>
            </a:xfrm>
            <a:prstGeom prst="rect">
              <a:avLst/>
            </a:prstGeom>
            <a:noFill/>
            <a:ln>
              <a:noFill/>
            </a:ln>
          </p:spPr>
          <p:txBody>
            <a:bodyPr anchorCtr="0" anchor="ctr" bIns="91425" lIns="91425" spcFirstLastPara="1" rIns="91425" wrap="square" tIns="91425">
              <a:noAutofit/>
            </a:bodyPr>
            <a:lstStyle/>
            <a:p>
              <a:pPr indent="-342900" lvl="0" marL="457200" rtl="0">
                <a:lnSpc>
                  <a:spcPct val="115000"/>
                </a:lnSpc>
                <a:spcBef>
                  <a:spcPts val="1000"/>
                </a:spcBef>
                <a:spcAft>
                  <a:spcPts val="0"/>
                </a:spcAft>
                <a:buClr>
                  <a:schemeClr val="lt1"/>
                </a:buClr>
                <a:buSzPts val="1800"/>
                <a:buFont typeface="Lato"/>
                <a:buChar char="●"/>
              </a:pPr>
              <a:r>
                <a:rPr lang="en" sz="1800">
                  <a:solidFill>
                    <a:schemeClr val="lt1"/>
                  </a:solidFill>
                  <a:latin typeface="Lato"/>
                  <a:ea typeface="Lato"/>
                  <a:cs typeface="Lato"/>
                  <a:sym typeface="Lato"/>
                </a:rPr>
                <a:t>↑ network size, ↑user retention rate, and interest communities stick together more frequently</a:t>
              </a:r>
              <a:endParaRPr sz="1800">
                <a:solidFill>
                  <a:schemeClr val="lt1"/>
                </a:solidFill>
                <a:latin typeface="Lato"/>
                <a:ea typeface="Lato"/>
                <a:cs typeface="Lato"/>
                <a:sym typeface="Lato"/>
              </a:endParaRPr>
            </a:p>
          </p:txBody>
        </p:sp>
        <p:sp>
          <p:nvSpPr>
            <p:cNvPr id="127" name="Shape 127"/>
            <p:cNvSpPr/>
            <p:nvPr/>
          </p:nvSpPr>
          <p:spPr>
            <a:xfrm rot="-5400000">
              <a:off x="1751875" y="2153292"/>
              <a:ext cx="670500" cy="13116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 name="Shape 128"/>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 name="Shape 129"/>
            <p:cNvSpPr/>
            <p:nvPr/>
          </p:nvSpPr>
          <p:spPr>
            <a:xfrm>
              <a:off x="1545080" y="2593344"/>
              <a:ext cx="431400" cy="431400"/>
            </a:xfrm>
            <a:prstGeom prst="pie">
              <a:avLst>
                <a:gd fmla="val 16226349" name="adj1"/>
                <a:gd fmla="val 5540547" name="adj2"/>
              </a:avLst>
            </a:prstGeom>
            <a:solidFill>
              <a:srgbClr val="0E945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 name="Shape 130"/>
            <p:cNvSpPr/>
            <p:nvPr/>
          </p:nvSpPr>
          <p:spPr>
            <a:xfrm>
              <a:off x="2025174" y="2616792"/>
              <a:ext cx="608400" cy="3951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b="1" lang="en" sz="1800">
                  <a:solidFill>
                    <a:srgbClr val="FFFFFF"/>
                  </a:solidFill>
                  <a:latin typeface="Roboto"/>
                  <a:ea typeface="Roboto"/>
                  <a:cs typeface="Roboto"/>
                  <a:sym typeface="Roboto"/>
                </a:rPr>
                <a:t>2</a:t>
              </a:r>
              <a:endParaRPr b="1" sz="1800">
                <a:solidFill>
                  <a:srgbClr val="FFFFFF"/>
                </a:solidFill>
                <a:latin typeface="Roboto"/>
                <a:ea typeface="Roboto"/>
                <a:cs typeface="Roboto"/>
                <a:sym typeface="Roboto"/>
              </a:endParaRPr>
            </a:p>
          </p:txBody>
        </p:sp>
      </p:grpSp>
      <p:grpSp>
        <p:nvGrpSpPr>
          <p:cNvPr id="131" name="Shape 131"/>
          <p:cNvGrpSpPr/>
          <p:nvPr/>
        </p:nvGrpSpPr>
        <p:grpSpPr>
          <a:xfrm>
            <a:off x="729504" y="4760449"/>
            <a:ext cx="7688949" cy="893978"/>
            <a:chOff x="1431325" y="2473842"/>
            <a:chExt cx="6566700" cy="670500"/>
          </a:xfrm>
        </p:grpSpPr>
        <p:sp>
          <p:nvSpPr>
            <p:cNvPr id="132" name="Shape 132"/>
            <p:cNvSpPr/>
            <p:nvPr/>
          </p:nvSpPr>
          <p:spPr>
            <a:xfrm rot="-5400000">
              <a:off x="4644475" y="-209208"/>
              <a:ext cx="670500" cy="6036600"/>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 name="Shape 133"/>
            <p:cNvSpPr txBox="1"/>
            <p:nvPr/>
          </p:nvSpPr>
          <p:spPr>
            <a:xfrm>
              <a:off x="2744658" y="2473842"/>
              <a:ext cx="5076900" cy="657000"/>
            </a:xfrm>
            <a:prstGeom prst="rect">
              <a:avLst/>
            </a:prstGeom>
            <a:noFill/>
            <a:ln>
              <a:noFill/>
            </a:ln>
          </p:spPr>
          <p:txBody>
            <a:bodyPr anchorCtr="0" anchor="ctr" bIns="91425" lIns="91425" spcFirstLastPara="1" rIns="91425" wrap="square" tIns="91425">
              <a:noAutofit/>
            </a:bodyPr>
            <a:lstStyle/>
            <a:p>
              <a:pPr indent="-342900" lvl="0" marL="457200" rtl="0">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Reddit is not only a discussion forum and OSN</a:t>
              </a:r>
              <a:endParaRPr sz="1800">
                <a:solidFill>
                  <a:srgbClr val="FFFFFF"/>
                </a:solidFill>
                <a:latin typeface="Roboto"/>
                <a:ea typeface="Roboto"/>
                <a:cs typeface="Roboto"/>
                <a:sym typeface="Roboto"/>
              </a:endParaRPr>
            </a:p>
          </p:txBody>
        </p:sp>
        <p:sp>
          <p:nvSpPr>
            <p:cNvPr id="134" name="Shape 134"/>
            <p:cNvSpPr/>
            <p:nvPr/>
          </p:nvSpPr>
          <p:spPr>
            <a:xfrm rot="-5400000">
              <a:off x="1751875" y="2153292"/>
              <a:ext cx="670500" cy="13116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 name="Shape 135"/>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 name="Shape 136"/>
            <p:cNvSpPr/>
            <p:nvPr/>
          </p:nvSpPr>
          <p:spPr>
            <a:xfrm>
              <a:off x="1545080" y="2593344"/>
              <a:ext cx="431400" cy="431400"/>
            </a:xfrm>
            <a:prstGeom prst="pie">
              <a:avLst>
                <a:gd fmla="val 16226349" name="adj1"/>
                <a:gd fmla="val 10795968" name="adj2"/>
              </a:avLst>
            </a:prstGeom>
            <a:solidFill>
              <a:srgbClr val="0E945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 name="Shape 137"/>
            <p:cNvSpPr/>
            <p:nvPr/>
          </p:nvSpPr>
          <p:spPr>
            <a:xfrm>
              <a:off x="2025174" y="2616792"/>
              <a:ext cx="608400" cy="395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800">
                  <a:solidFill>
                    <a:srgbClr val="FFFFFF"/>
                  </a:solidFill>
                  <a:latin typeface="Roboto"/>
                  <a:ea typeface="Roboto"/>
                  <a:cs typeface="Roboto"/>
                  <a:sym typeface="Roboto"/>
                </a:rPr>
                <a:t>3</a:t>
              </a:r>
              <a:endParaRPr b="1" sz="1800">
                <a:solidFill>
                  <a:srgbClr val="FFFFFF"/>
                </a:solidFill>
                <a:latin typeface="Roboto"/>
                <a:ea typeface="Roboto"/>
                <a:cs typeface="Roboto"/>
                <a:sym typeface="Roboto"/>
              </a:endParaRPr>
            </a:p>
          </p:txBody>
        </p:sp>
      </p:grpSp>
      <p:grpSp>
        <p:nvGrpSpPr>
          <p:cNvPr id="138" name="Shape 138"/>
          <p:cNvGrpSpPr/>
          <p:nvPr/>
        </p:nvGrpSpPr>
        <p:grpSpPr>
          <a:xfrm>
            <a:off x="729504" y="2943816"/>
            <a:ext cx="7688949" cy="893978"/>
            <a:chOff x="1431325" y="2473842"/>
            <a:chExt cx="6566700" cy="670500"/>
          </a:xfrm>
        </p:grpSpPr>
        <p:sp>
          <p:nvSpPr>
            <p:cNvPr id="139" name="Shape 139"/>
            <p:cNvSpPr/>
            <p:nvPr/>
          </p:nvSpPr>
          <p:spPr>
            <a:xfrm rot="-5400000">
              <a:off x="4644475" y="-209208"/>
              <a:ext cx="670500" cy="6036600"/>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 name="Shape 140"/>
            <p:cNvSpPr txBox="1"/>
            <p:nvPr/>
          </p:nvSpPr>
          <p:spPr>
            <a:xfrm>
              <a:off x="2744669" y="2473842"/>
              <a:ext cx="4763100" cy="657000"/>
            </a:xfrm>
            <a:prstGeom prst="rect">
              <a:avLst/>
            </a:prstGeom>
            <a:noFill/>
            <a:ln>
              <a:noFill/>
            </a:ln>
          </p:spPr>
          <p:txBody>
            <a:bodyPr anchorCtr="0" anchor="ctr" bIns="91425" lIns="91425" spcFirstLastPara="1" rIns="91425" wrap="square" tIns="91425">
              <a:noAutofit/>
            </a:bodyPr>
            <a:lstStyle/>
            <a:p>
              <a:pPr indent="-342900" lvl="0" marL="457200" rtl="0">
                <a:lnSpc>
                  <a:spcPct val="115000"/>
                </a:lnSpc>
                <a:spcBef>
                  <a:spcPts val="1000"/>
                </a:spcBef>
                <a:spcAft>
                  <a:spcPts val="0"/>
                </a:spcAft>
                <a:buClr>
                  <a:srgbClr val="FFFFFF"/>
                </a:buClr>
                <a:buSzPts val="1800"/>
                <a:buFont typeface="Lato"/>
                <a:buChar char="●"/>
              </a:pPr>
              <a:r>
                <a:rPr lang="en" sz="1800">
                  <a:solidFill>
                    <a:srgbClr val="FFFFFF"/>
                  </a:solidFill>
                  <a:latin typeface="Lato"/>
                  <a:ea typeface="Lato"/>
                  <a:cs typeface="Lato"/>
                  <a:sym typeface="Lato"/>
                </a:rPr>
                <a:t>The network grows exponentially</a:t>
              </a:r>
              <a:endParaRPr sz="1800">
                <a:solidFill>
                  <a:srgbClr val="FFFFFF"/>
                </a:solidFill>
                <a:latin typeface="Lato"/>
                <a:ea typeface="Lato"/>
                <a:cs typeface="Lato"/>
                <a:sym typeface="Lato"/>
              </a:endParaRPr>
            </a:p>
          </p:txBody>
        </p:sp>
        <p:sp>
          <p:nvSpPr>
            <p:cNvPr id="141" name="Shape 141"/>
            <p:cNvSpPr/>
            <p:nvPr/>
          </p:nvSpPr>
          <p:spPr>
            <a:xfrm rot="-5400000">
              <a:off x="1751875" y="2153292"/>
              <a:ext cx="670500" cy="13116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 name="Shape 142"/>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 name="Shape 143"/>
            <p:cNvSpPr/>
            <p:nvPr/>
          </p:nvSpPr>
          <p:spPr>
            <a:xfrm>
              <a:off x="2025174" y="2616792"/>
              <a:ext cx="608400" cy="395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800">
                  <a:solidFill>
                    <a:srgbClr val="FFFFFF"/>
                  </a:solidFill>
                  <a:latin typeface="Roboto"/>
                  <a:ea typeface="Roboto"/>
                  <a:cs typeface="Roboto"/>
                  <a:sym typeface="Roboto"/>
                </a:rPr>
                <a:t>1</a:t>
              </a:r>
              <a:endParaRPr b="1" sz="1800">
                <a:solidFill>
                  <a:srgbClr val="FFFFFF"/>
                </a:solidFill>
                <a:latin typeface="Roboto"/>
                <a:ea typeface="Roboto"/>
                <a:cs typeface="Roboto"/>
                <a:sym typeface="Roboto"/>
              </a:endParaRPr>
            </a:p>
          </p:txBody>
        </p:sp>
        <p:sp>
          <p:nvSpPr>
            <p:cNvPr id="144" name="Shape 144"/>
            <p:cNvSpPr/>
            <p:nvPr/>
          </p:nvSpPr>
          <p:spPr>
            <a:xfrm>
              <a:off x="1545080" y="2593344"/>
              <a:ext cx="431400" cy="431400"/>
            </a:xfrm>
            <a:prstGeom prst="pie">
              <a:avLst>
                <a:gd fmla="val 16226349" name="adj1"/>
                <a:gd fmla="val 21459042" name="adj2"/>
              </a:avLst>
            </a:prstGeom>
            <a:solidFill>
              <a:srgbClr val="0E9453"/>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3.2 2008-07 to 2008-11 (Initial Era)</a:t>
            </a:r>
            <a:endParaRPr/>
          </a:p>
        </p:txBody>
      </p:sp>
      <p:pic>
        <p:nvPicPr>
          <p:cNvPr id="150" name="Shape 150"/>
          <p:cNvPicPr preferRelativeResize="0"/>
          <p:nvPr/>
        </p:nvPicPr>
        <p:blipFill rotWithShape="1">
          <a:blip r:embed="rId3">
            <a:alphaModFix/>
          </a:blip>
          <a:srcRect b="0" l="0" r="0" t="8508"/>
          <a:stretch/>
        </p:blipFill>
        <p:spPr>
          <a:xfrm>
            <a:off x="4431125" y="2568975"/>
            <a:ext cx="3987025" cy="3560275"/>
          </a:xfrm>
          <a:prstGeom prst="rect">
            <a:avLst/>
          </a:prstGeom>
          <a:noFill/>
          <a:ln>
            <a:noFill/>
          </a:ln>
        </p:spPr>
      </p:pic>
      <p:pic>
        <p:nvPicPr>
          <p:cNvPr id="151" name="Shape 151"/>
          <p:cNvPicPr preferRelativeResize="0"/>
          <p:nvPr/>
        </p:nvPicPr>
        <p:blipFill>
          <a:blip r:embed="rId4">
            <a:alphaModFix/>
          </a:blip>
          <a:stretch>
            <a:fillRect/>
          </a:stretch>
        </p:blipFill>
        <p:spPr>
          <a:xfrm>
            <a:off x="388475" y="2816950"/>
            <a:ext cx="3987025" cy="3312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Shape 156"/>
          <p:cNvPicPr preferRelativeResize="0"/>
          <p:nvPr/>
        </p:nvPicPr>
        <p:blipFill>
          <a:blip r:embed="rId3">
            <a:alphaModFix/>
          </a:blip>
          <a:stretch>
            <a:fillRect/>
          </a:stretch>
        </p:blipFill>
        <p:spPr>
          <a:xfrm>
            <a:off x="152400" y="1604250"/>
            <a:ext cx="8839199" cy="4345445"/>
          </a:xfrm>
          <a:prstGeom prst="rect">
            <a:avLst/>
          </a:prstGeom>
          <a:noFill/>
          <a:ln>
            <a:noFill/>
          </a:ln>
        </p:spPr>
      </p:pic>
      <p:sp>
        <p:nvSpPr>
          <p:cNvPr id="157" name="Shape 157"/>
          <p:cNvSpPr txBox="1"/>
          <p:nvPr/>
        </p:nvSpPr>
        <p:spPr>
          <a:xfrm>
            <a:off x="1457775" y="1252125"/>
            <a:ext cx="1782300" cy="352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Outgoing Flow: 5.82</a:t>
            </a:r>
            <a:endParaRPr/>
          </a:p>
        </p:txBody>
      </p:sp>
      <p:sp>
        <p:nvSpPr>
          <p:cNvPr id="158" name="Shape 158"/>
          <p:cNvSpPr txBox="1"/>
          <p:nvPr/>
        </p:nvSpPr>
        <p:spPr>
          <a:xfrm>
            <a:off x="5859525" y="1252125"/>
            <a:ext cx="17823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Users</a:t>
            </a:r>
            <a:r>
              <a:rPr lang="en"/>
              <a:t>: &lt;10,000</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64" name="Shape 164"/>
          <p:cNvSpPr txBox="1"/>
          <p:nvPr>
            <p:ph idx="1" type="body"/>
          </p:nvPr>
        </p:nvSpPr>
        <p:spPr>
          <a:xfrm>
            <a:off x="729450" y="2771833"/>
            <a:ext cx="7688700" cy="3014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65" name="Shape 165"/>
          <p:cNvPicPr preferRelativeResize="0"/>
          <p:nvPr/>
        </p:nvPicPr>
        <p:blipFill>
          <a:blip r:embed="rId3">
            <a:alphaModFix/>
          </a:blip>
          <a:stretch>
            <a:fillRect/>
          </a:stretch>
        </p:blipFill>
        <p:spPr>
          <a:xfrm>
            <a:off x="0" y="1511800"/>
            <a:ext cx="9144001" cy="4709725"/>
          </a:xfrm>
          <a:prstGeom prst="rect">
            <a:avLst/>
          </a:prstGeom>
          <a:noFill/>
          <a:ln>
            <a:noFill/>
          </a:ln>
        </p:spPr>
      </p:pic>
      <p:sp>
        <p:nvSpPr>
          <p:cNvPr id="166" name="Shape 166"/>
          <p:cNvSpPr txBox="1"/>
          <p:nvPr/>
        </p:nvSpPr>
        <p:spPr>
          <a:xfrm>
            <a:off x="1339725" y="1252125"/>
            <a:ext cx="19005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Outgoing Flow: 6.72</a:t>
            </a:r>
            <a:endParaRPr/>
          </a:p>
        </p:txBody>
      </p:sp>
      <p:sp>
        <p:nvSpPr>
          <p:cNvPr id="167" name="Shape 167"/>
          <p:cNvSpPr txBox="1"/>
          <p:nvPr/>
        </p:nvSpPr>
        <p:spPr>
          <a:xfrm>
            <a:off x="5859525" y="1252125"/>
            <a:ext cx="17823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Users: &lt;10,000</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